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df" ContentType="application/pdf"/>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377" r:id="rId3"/>
    <p:sldId id="378" r:id="rId4"/>
    <p:sldId id="390" r:id="rId5"/>
    <p:sldId id="379" r:id="rId6"/>
    <p:sldId id="380" r:id="rId7"/>
    <p:sldId id="437" r:id="rId8"/>
    <p:sldId id="266" r:id="rId9"/>
    <p:sldId id="438" r:id="rId10"/>
    <p:sldId id="439" r:id="rId11"/>
    <p:sldId id="467" r:id="rId12"/>
    <p:sldId id="468" r:id="rId13"/>
    <p:sldId id="469" r:id="rId14"/>
    <p:sldId id="470" r:id="rId15"/>
    <p:sldId id="472" r:id="rId16"/>
    <p:sldId id="471" r:id="rId17"/>
    <p:sldId id="473" r:id="rId18"/>
    <p:sldId id="474" r:id="rId19"/>
    <p:sldId id="441" r:id="rId20"/>
    <p:sldId id="442" r:id="rId21"/>
    <p:sldId id="350" r:id="rId22"/>
    <p:sldId id="465" r:id="rId23"/>
    <p:sldId id="410" r:id="rId24"/>
    <p:sldId id="412" r:id="rId25"/>
    <p:sldId id="268" r:id="rId26"/>
    <p:sldId id="425" r:id="rId27"/>
    <p:sldId id="426" r:id="rId28"/>
    <p:sldId id="409" r:id="rId29"/>
    <p:sldId id="414" r:id="rId30"/>
    <p:sldId id="413" r:id="rId31"/>
    <p:sldId id="419" r:id="rId32"/>
    <p:sldId id="415" r:id="rId33"/>
    <p:sldId id="421" r:id="rId34"/>
    <p:sldId id="433" r:id="rId35"/>
    <p:sldId id="417" r:id="rId36"/>
    <p:sldId id="418" r:id="rId37"/>
    <p:sldId id="416" r:id="rId38"/>
    <p:sldId id="435" r:id="rId39"/>
    <p:sldId id="432" r:id="rId40"/>
    <p:sldId id="431" r:id="rId41"/>
    <p:sldId id="443" r:id="rId42"/>
    <p:sldId id="466" r:id="rId43"/>
    <p:sldId id="475" r:id="rId44"/>
    <p:sldId id="477" r:id="rId45"/>
    <p:sldId id="445" r:id="rId46"/>
    <p:sldId id="446" r:id="rId47"/>
    <p:sldId id="447" r:id="rId48"/>
    <p:sldId id="463" r:id="rId49"/>
    <p:sldId id="448" r:id="rId50"/>
    <p:sldId id="450" r:id="rId51"/>
    <p:sldId id="451" r:id="rId52"/>
    <p:sldId id="452" r:id="rId53"/>
    <p:sldId id="462" r:id="rId54"/>
    <p:sldId id="455" r:id="rId55"/>
    <p:sldId id="459" r:id="rId56"/>
    <p:sldId id="460" r:id="rId57"/>
    <p:sldId id="476" r:id="rId58"/>
    <p:sldId id="456" r:id="rId59"/>
    <p:sldId id="458" r:id="rId60"/>
    <p:sldId id="454" r:id="rId61"/>
    <p:sldId id="483" r:id="rId62"/>
    <p:sldId id="479" r:id="rId63"/>
    <p:sldId id="484" r:id="rId64"/>
    <p:sldId id="485" r:id="rId65"/>
    <p:sldId id="482" r:id="rId66"/>
    <p:sldId id="478" r:id="rId67"/>
    <p:sldId id="480" r:id="rId68"/>
    <p:sldId id="486" r:id="rId69"/>
    <p:sldId id="487" r:id="rId70"/>
    <p:sldId id="488" r:id="rId71"/>
    <p:sldId id="489" r:id="rId72"/>
    <p:sldId id="490" r:id="rId73"/>
    <p:sldId id="491" r:id="rId74"/>
    <p:sldId id="492"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0099"/>
    <a:srgbClr val="0066FF"/>
    <a:srgbClr val="FF9966"/>
    <a:srgbClr val="000066"/>
    <a:srgbClr val="FFCCFF"/>
    <a:srgbClr val="9966FF"/>
    <a:srgbClr val="E673FD"/>
    <a:srgbClr val="7E04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9263" autoAdjust="0"/>
  </p:normalViewPr>
  <p:slideViewPr>
    <p:cSldViewPr>
      <p:cViewPr>
        <p:scale>
          <a:sx n="66" d="100"/>
          <a:sy n="66" d="100"/>
        </p:scale>
        <p:origin x="-120" y="5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222"/>
    </p:cViewPr>
  </p:sorterViewPr>
  <p:notesViewPr>
    <p:cSldViewPr>
      <p:cViewPr varScale="1">
        <p:scale>
          <a:sx n="50" d="100"/>
          <a:sy n="50" d="100"/>
        </p:scale>
        <p:origin x="-2150"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700" b="0" dirty="0"/>
              <a:t>Time Cost (sec)</a:t>
            </a:r>
          </a:p>
        </c:rich>
      </c:tx>
      <c:layout>
        <c:manualLayout>
          <c:xMode val="edge"/>
          <c:yMode val="edge"/>
          <c:x val="0.37229016734766096"/>
          <c:y val="4.3600565623515032E-2"/>
        </c:manualLayout>
      </c:layout>
      <c:overlay val="0"/>
    </c:title>
    <c:autoTitleDeleted val="0"/>
    <c:view3D>
      <c:rotX val="15"/>
      <c:rotY val="20"/>
      <c:rAngAx val="1"/>
    </c:view3D>
    <c:floor>
      <c:thickness val="0"/>
    </c:floor>
    <c:sideWall>
      <c:thickness val="0"/>
    </c:sideWall>
    <c:backWall>
      <c:thickness val="0"/>
    </c:backWall>
    <c:plotArea>
      <c:layout>
        <c:manualLayout>
          <c:layoutTarget val="inner"/>
          <c:xMode val="edge"/>
          <c:yMode val="edge"/>
          <c:x val="0.25193460162582304"/>
          <c:y val="0.18166191697685191"/>
          <c:w val="0.72212338962705913"/>
          <c:h val="0.67718413541393052"/>
        </c:manualLayout>
      </c:layout>
      <c:bar3DChart>
        <c:barDir val="col"/>
        <c:grouping val="stacked"/>
        <c:varyColors val="0"/>
        <c:ser>
          <c:idx val="0"/>
          <c:order val="0"/>
          <c:tx>
            <c:strRef>
              <c:f>Sheet1!$B$1</c:f>
              <c:strCache>
                <c:ptCount val="1"/>
                <c:pt idx="0">
                  <c:v>Time Cost</c:v>
                </c:pt>
              </c:strCache>
            </c:strRef>
          </c:tx>
          <c:invertIfNegative val="0"/>
          <c:cat>
            <c:strRef>
              <c:f>Sheet1!$A$2:$A$3</c:f>
              <c:strCache>
                <c:ptCount val="2"/>
                <c:pt idx="0">
                  <c:v>SVD</c:v>
                </c:pt>
                <c:pt idx="1">
                  <c:v>Ours</c:v>
                </c:pt>
              </c:strCache>
            </c:strRef>
          </c:cat>
          <c:val>
            <c:numRef>
              <c:f>Sheet1!$B$2:$B$3</c:f>
              <c:numCache>
                <c:formatCode>General</c:formatCode>
                <c:ptCount val="2"/>
                <c:pt idx="0">
                  <c:v>12589</c:v>
                </c:pt>
                <c:pt idx="1">
                  <c:v>9</c:v>
                </c:pt>
              </c:numCache>
            </c:numRef>
          </c:val>
          <c:extLst>
            <c:ext xmlns:c16="http://schemas.microsoft.com/office/drawing/2014/chart" uri="{C3380CC4-5D6E-409C-BE32-E72D297353CC}">
              <c16:uniqueId val="{00000000-D34B-4E2A-A82E-EC1ECB58E0D0}"/>
            </c:ext>
          </c:extLst>
        </c:ser>
        <c:dLbls>
          <c:showLegendKey val="0"/>
          <c:showVal val="0"/>
          <c:showCatName val="0"/>
          <c:showSerName val="0"/>
          <c:showPercent val="0"/>
          <c:showBubbleSize val="0"/>
        </c:dLbls>
        <c:gapWidth val="150"/>
        <c:gapDepth val="146"/>
        <c:shape val="box"/>
        <c:axId val="1739252592"/>
        <c:axId val="1739253136"/>
        <c:axId val="0"/>
      </c:bar3DChart>
      <c:catAx>
        <c:axId val="1739252592"/>
        <c:scaling>
          <c:orientation val="minMax"/>
        </c:scaling>
        <c:delete val="0"/>
        <c:axPos val="b"/>
        <c:numFmt formatCode="General" sourceLinked="0"/>
        <c:majorTickMark val="out"/>
        <c:minorTickMark val="none"/>
        <c:tickLblPos val="nextTo"/>
        <c:crossAx val="1739253136"/>
        <c:crosses val="autoZero"/>
        <c:auto val="1"/>
        <c:lblAlgn val="ctr"/>
        <c:lblOffset val="100"/>
        <c:noMultiLvlLbl val="0"/>
      </c:catAx>
      <c:valAx>
        <c:axId val="1739253136"/>
        <c:scaling>
          <c:logBase val="10"/>
          <c:orientation val="minMax"/>
          <c:max val="13000"/>
          <c:min val="1"/>
        </c:scaling>
        <c:delete val="0"/>
        <c:axPos val="l"/>
        <c:majorGridlines/>
        <c:numFmt formatCode="General" sourceLinked="1"/>
        <c:majorTickMark val="out"/>
        <c:minorTickMark val="none"/>
        <c:tickLblPos val="nextTo"/>
        <c:crossAx val="17392525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03.089"/>
    </inkml:context>
    <inkml:brush xml:id="br0">
      <inkml:brushProperty name="width" value="0.1" units="cm"/>
      <inkml:brushProperty name="height" value="0.1" units="cm"/>
    </inkml:brush>
  </inkml:definitions>
  <inkml:trace contextRef="#ctx0" brushRef="#br0">92 1 13824 0 0,'-2'0'159'0'0,"0"0"0"0"0,0 1 0 0 0,0-1 1 0 0,0 1-1 0 0,0-1 0 0 0,0 1 1 0 0,0 0-1 0 0,0 0 0 0 0,-2 1 0 0 0,2-1-264 0 0,1 0 1 0 0,-1 0-1 0 0,0 0 0 0 0,0-1 0 0 0,0 1 0 0 0,0 0 0 0 0,0-1 0 0 0,-4 1 0 0 0,6-1 30 0 0,-2 1-217 0 0,-3 9 727 0 0,4-8-247 0 0,1 5-44 0 0,4 353 2718 0 0,-26 416-1163 0 0,5-484-1170 0 0,11-171-449 0 0,7-94-239 0 0,0-1 1 0 0,7 40-1 0 0,-8-66 120 0 0,0 0 0 0 0,0 0-1 0 0,0 0 1 0 0,0 1 0 0 0,0-1 0 0 0,0 0-1 0 0,0 0 1 0 0,0 0 0 0 0,0 0 0 0 0,0 1-1 0 0,0-1 1 0 0,0 0 0 0 0,0 0 0 0 0,0 0 0 0 0,0 0-1 0 0,1 0 1 0 0,-1 0 0 0 0,0 1 0 0 0,0-1-1 0 0,0 0 1 0 0,0 0 0 0 0,0 0 0 0 0,0 0-1 0 0,0 0 1 0 0,0 0 0 0 0,0 0 0 0 0,1 1-1 0 0,-1-1 1 0 0,0 0 0 0 0,0 0 0 0 0,0 0 0 0 0,0 0-1 0 0,0 0 1 0 0,0 0 0 0 0,1 0 0 0 0,-1 0-1 0 0,0 0 1 0 0,0 0 0 0 0,0 0 0 0 0,0 0-1 0 0,1 0 1 0 0,-1 0 0 0 0,0 0 0 0 0,0 0-1 0 0,0 0 1 0 0,6-7-711 0 0,6-17-796 0 0,-11 24 1454 0 0,3-10-361 0 0,0 0 1 0 0,-1 0-1 0 0,0 0 1 0 0,0 0-1 0 0,-1-1 1 0 0,1-10-1 0 0,1-6-234 0 0,9-57-1287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10.538"/>
    </inkml:context>
    <inkml:brush xml:id="br0">
      <inkml:brushProperty name="width" value="0.1" units="cm"/>
      <inkml:brushProperty name="height" value="0.1" units="cm"/>
    </inkml:brush>
  </inkml:definitions>
  <inkml:trace contextRef="#ctx0" brushRef="#br0">473 1 14856 0 0,'0'0'3959'0'0,"-8"1"-3783"0"0,5 0-217 0 0,-1 1 0 0 0,1 0 0 0 0,0-1 0 0 0,0 1 0 0 0,-1 1 0 0 0,1-1 0 0 0,-5 5-1 0 0,1 0-5 0 0,1-2 13 0 0,-1 1 1 0 0,2 1-1 0 0,-1-1 0 0 0,1 1 0 0 0,0 0 0 0 0,-5 9 0 0 0,-22 49-99 0 0,21-41 87 0 0,-69 182-35 0 0,15 9 209 0 0,51-164-108 0 0,-19 73 19 0 0,-8 27 15 0 0,33-122-31 0 0,-14 39 87 0 0,-16 95 0 0 0,35-142-326 0 0,-2 0 0 0 0,-12 37 0 0 0,16-56-429 0 0,0-5-174 0 0,-1-2 605 0 0,0 0 0 0 0,0 0-1 0 0,0 0 1 0 0,1-1 0 0 0,0 1 0 0 0,1-1-1 0 0,-1 1 1 0 0,1 0 0 0 0,0-1 0 0 0,0 1-1 0 0,1-9 1 0 0,0-2-307 0 0,5-235-4612 0 0,6 144 4198 0 0,0-7 161 0 0,-12 89 814 0 0,2 0 0 0 0,0 0 0 0 0,10-46 0 0 0,46-124 1041 0 0,-50 174-726 0 0,0-1 0 0 0,1 2 1 0 0,1-1-1 0 0,15-23 0 0 0,59-69 2792 0 0,-79 108-2936 0 0,0 0 1 0 0,0 1-1 0 0,0-1 0 0 0,1 1 1 0 0,-1 1-1 0 0,1-1 1 0 0,12-5-1 0 0,21-13 1187 0 0,-38 21-1351 0 0,0 0 0 0 0,1 1 1 0 0,-1-1-1 0 0,1 1 0 0 0,-1 0 1 0 0,1-1-1 0 0,-1 1 0 0 0,1 0 0 0 0,-1 0 1 0 0,1 0-1 0 0,0 0 0 0 0,-1 0 1 0 0,1 0-1 0 0,-1 1 0 0 0,1-1 0 0 0,-1 0 1 0 0,1 1-1 0 0,2 0 0 0 0,-1 1 22 0 0,1-1 0 0 0,0 1-1 0 0,-1 0 1 0 0,1 0-1 0 0,-1 0 1 0 0,4 3-1 0 0,0 3-25 0 0,0-1 0 0 0,0 1 0 0 0,-1 1 0 0 0,0-1 0 0 0,5 11-1 0 0,-2-5-7 0 0,-2-2-21 0 0,-1 1-1 0 0,-1 0 0 0 0,0 0 0 0 0,5 22 0 0 0,4 12-28 0 0,4 2-45 0 0,-2 1 0 0 0,18 101 0 0 0,-29-108 13 0 0,8 51-66 0 0,-7-70 78 0 0,0 1-33 0 0,-1 1 0 0 0,2 38 0 0 0,-6-16-18 0 0,-2-20 4 0 0,5 35 0 0 0,-3-58 73 0 0,7 79-126 0 0,-7-70 105 0 0,-2 0 0 0 0,0-1 0 0 0,0 1 0 0 0,-5 15 1 0 0,-7 39-108 0 0,-5 21-46 0 0,14-78 174 0 0,-1 1 0 0 0,-1-1 0 0 0,0-1 0 0 0,-1 1 1 0 0,0-1-1 0 0,-8 10 0 0 0,12-18 34 0 0,1 1 0 0 0,-1-1 0 0 0,0 1 0 0 0,0-1 0 0 0,0 0 0 0 0,0 0 0 0 0,0-1 0 0 0,0 1 0 0 0,-1 0 0 0 0,1-1-1 0 0,0 0 1 0 0,-1 0 0 0 0,-4 1 0 0 0,3-1 38 0 0,-1 0 0 0 0,0 0-1 0 0,1-1 1 0 0,-1 1 0 0 0,0-1-1 0 0,1-1 1 0 0,-11-1 0 0 0,11 2-26 0 0,0-1 0 0 0,0 0 0 0 0,1-1 0 0 0,-1 1 0 0 0,0-1 0 0 0,1 0-1 0 0,-1 0 1 0 0,1 0 0 0 0,-1-1 0 0 0,1 1 0 0 0,0-1 0 0 0,0 0 0 0 0,-3-4 0 0 0,1 2 7 0 0,0 0 0 0 0,1 0 0 0 0,0 0 1 0 0,0-1-1 0 0,1 0 0 0 0,-1 0 0 0 0,1 0 0 0 0,0-1 0 0 0,1 1 0 0 0,0-1 0 0 0,0 0 0 0 0,-2-8 0 0 0,-2-5-59 0 0,2 0 0 0 0,0-1 0 0 0,2 1 0 0 0,0-1-1 0 0,1 0 1 0 0,1-27 0 0 0,9-15-279 0 0,24-91 1 0 0,-28 139 259 0 0,2 0 0 0 0,-1 1 0 0 0,2 0 1 0 0,0 0-1 0 0,11-16 0 0 0,6-11-56 0 0,-10 15 16 0 0,1 2 1 0 0,2-1 0 0 0,0 2-1 0 0,1 0 1 0 0,26-23 0 0 0,-34 35 48 0 0,15-14-41 0 0,0 2 0 0 0,2 0 0 0 0,34-22 0 0 0,59-27 54 0 0,-106 65 34 0 0,1 0 0 0 0,-1 1 0 0 0,1 1 0 0 0,17-5 0 0 0,62-9 431 0 0,-55 17-29 0 0,-27 3-212 0 0,-12-1-197 0 0,1 0-1 0 0,-1 0 0 0 0,1 0 0 0 0,-1 0 0 0 0,1 0 1 0 0,-1 1-1 0 0,1-1 0 0 0,-1 0 0 0 0,0 0 1 0 0,1 0-1 0 0,-1 1 0 0 0,1-1 0 0 0,-1 0 0 0 0,1 1 1 0 0,-1-1-1 0 0,0 0 0 0 0,1 1 0 0 0,-1-1 0 0 0,1 1 1 0 0,1 2 36 0 0,3 1 44 0 0,14 11 153 0 0,-18-15-238 0 0,-1 1 0 0 0,1 0 0 0 0,0 0 0 0 0,-1-1 0 0 0,1 1 0 0 0,-1 0 0 0 0,1 0 0 0 0,-1 0 0 0 0,1 0 1 0 0,-1 0-1 0 0,0 0 0 0 0,1 0 0 0 0,-1 0 0 0 0,0 0 0 0 0,0 0 0 0 0,0 0 0 0 0,1 0 0 0 0,-1 0 0 0 0,-1 2 0 0 0,-1 5 34 0 0,-1 1-1 0 0,0-1 1 0 0,0 0-1 0 0,-1 0 1 0 0,0 0-1 0 0,-7 10 0 0 0,5-8-5 0 0,0 1-1 0 0,-8 20 0 0 0,9-15-21 0 0,5-12-16 0 0,-1 0 0 0 0,0 0 0 0 0,-1 0 0 0 0,1 0 0 0 0,-1-1 0 0 0,-3 7 0 0 0,-6 5 0 0 0,8-11-1 0 0,0-1 0 0 0,0 0 0 0 0,1 1 1 0 0,0-1-1 0 0,0 1 0 0 0,0 0 0 0 0,0 0 0 0 0,0 0 0 0 0,1 0 0 0 0,0 0 1 0 0,-1 5-1 0 0,-11 45-67 0 0,13-52 62 0 0,0-1 1 0 0,0 1 0 0 0,0 0 0 0 0,0 0-1 0 0,0 0 1 0 0,1-1 0 0 0,-1 1-1 0 0,1 0 1 0 0,-1 0 0 0 0,1-1-1 0 0,0 1 1 0 0,-1 0 0 0 0,1-1 0 0 0,0 1-1 0 0,0-1 1 0 0,0 1 0 0 0,0-1-1 0 0,1 1 1 0 0,-1-1 0 0 0,0 0-1 0 0,0 0 1 0 0,1 1 0 0 0,1 0 0 0 0,11 12-36 0 0,-9-9 26 0 0,0 0 0 0 0,0-1 0 0 0,0 1 0 0 0,0-1 0 0 0,1-1 1 0 0,-1 1-1 0 0,1-1 0 0 0,0 0 0 0 0,11 4 0 0 0,13 7-27 0 0,-15-6-26 0 0,0-1 0 0 0,1-1 0 0 0,29 7 0 0 0,50 6-39 0 0,-4-2 118 0 0,-67-11 24 0 0,0-1-19 0 0,0 2 1 0 0,0 0-1 0 0,0 1 1 0 0,36 19-1 0 0,-58-26 2 0 0,0 0 0 0 0,0 0 0 0 0,-1 0 0 0 0,1 0 0 0 0,0 0 0 0 0,-1 0 0 0 0,1 0 0 0 0,-1 1 0 0 0,1-1 0 0 0,-1 1 0 0 0,0-1 0 0 0,0 1 0 0 0,1 0 0 0 0,-1-1 0 0 0,0 1 0 0 0,0 0 0 0 0,-1 0 0 0 0,1 0 0 0 0,0 0 0 0 0,-1 0 0 0 0,1-1 0 0 0,-1 1 0 0 0,1 0 0 0 0,-1 0 0 0 0,0 0 0 0 0,0 0 0 0 0,0 1 0 0 0,0-1 0 0 0,0 0 0 0 0,-1 0 0 0 0,1 0 0 0 0,-1-1 0 0 0,0 4 0 0 0,-4 17 383 0 0,4-15-287 0 0,0-1 0 0 0,-1 0 0 0 0,0 0 0 0 0,0 1 0 0 0,0-1 0 0 0,-1-1 0 0 0,0 1 0 0 0,-4 7 0 0 0,-12 11 17 0 0,-1 0 0 0 0,-1-1 1 0 0,-1-2-1 0 0,-1 0 0 0 0,0-1 0 0 0,-2-1 0 0 0,-28 16 0 0 0,5-7-299 0 0,-48 29-1561 0 0,29-19-2715 0 0,-14 8-1934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12.542"/>
    </inkml:context>
    <inkml:brush xml:id="br0">
      <inkml:brushProperty name="width" value="0.1" units="cm"/>
      <inkml:brushProperty name="height" value="0.1" units="cm"/>
    </inkml:brush>
  </inkml:definitions>
  <inkml:trace contextRef="#ctx0" brushRef="#br0">1 1368 2304 0 0,'1'0'2583'0'0,"7"3"-489"0"0,19 4 4364 0 0,6-6-6041 0 0,68-7-729 0 0,-10 1-111 0 0,-13 8 693 0 0,93 16 0 0 0,-132-14-41 0 0,34 0-130 0 0,111-4 0 0 0,40-12-89 0 0,108 9 108 0 0,60 29 43 0 0,-354-24-92 0 0,89 14-51 0 0,9 0-2 0 0,-1-6 105 0 0,127 9 76 0 0,9 3 506 0 0,-79-5-12 0 0,-133-13-354 0 0,-1 3 0 0 0,81 21 0 0 0,-44-9 235 0 0,-47-7-336 0 0,55 8 0 0 0,-94-20-236 0 0,1 0 0 0 0,0 0 0 0 0,0-2 0 0 0,15-1 0 0 0,-15-2 0 0 0,-8 2-5 0 0,5-2-12 0 0,0-1 1 0 0,0 0 0 0 0,7-6 0 0 0,-12 9 9 0 0,0 0 1 0 0,0 0 0 0 0,0 0 0 0 0,-1 0 0 0 0,0 0 0 0 0,1-1 0 0 0,-1 1 0 0 0,0 0 0 0 0,0-1-1 0 0,0 1 1 0 0,0 0 0 0 0,0-1 0 0 0,-1 0 0 0 0,2-4 0 0 0,3-18-107 0 0,-3 21 68 0 0,-1 0 0 0 0,0 0 0 0 0,0-1 0 0 0,0 1 0 0 0,0-7 0 0 0,-7-56-302 0 0,2 19 283 0 0,2 38 60 0 0,1-1 0 0 0,-4-11-1 0 0,-4-22 6 0 0,-6-52-1 0 0,0 9 0 0 0,-14-146 564 0 0,21 178-516 0 0,-20-80-1 0 0,11 64-50 0 0,10 44-75 0 0,-1 1-1 0 0,-1 0 0 0 0,-2 0 1 0 0,0 1-1 0 0,-17-25 0 0 0,-11-6-1 0 0,11 18 62 0 0,16 22-5 0 0,-1 1 0 0 0,-1 0 0 0 0,0 0 1 0 0,-19-14-1 0 0,6 7-109 0 0,-51-29 0 0 0,-22-3 27 0 0,79 42 87 0 0,-1 2 0 0 0,0 0-1 0 0,-28-8 1 0 0,-74-16 28 0 0,110 31-14 0 0,-37-8 100 0 0,-92-8-1 0 0,-55 13 258 0 0,-176 14-193 0 0,164-2-248 0 0,-4-1-256 0 0,-52 3 169 0 0,193-5 174 0 0,-239 14 396 0 0,250-14-353 0 0,-52 1 57 0 0,81-4-93 0 0,8-1 13 0 0,1 1 0 0 0,-1 2 0 0 0,-33 5 0 0 0,48-5 80 0 0,0 0 1 0 0,-18-1 0 0 0,21 0-83 0 0,-1-1 1 0 0,1 1 0 0 0,0 0-1 0 0,0 0 1 0 0,0 1 0 0 0,-8 2-1 0 0,1-2-13 0 0,10-2-13 0 0,1 0-1 0 0,-1 1 1 0 0,1-1 0 0 0,0 0 0 0 0,-1 1-1 0 0,1 0 1 0 0,-5 2 0 0 0,-10 0-50 0 0,1 1 222 0 0,16-3-37 0 0,-1-1-19 0 0,-7 2-71 0 0,7 0 33 0 0,0 3 5 0 0,1-3 16 0 0,1-1-51 0 0,1 1-1 0 0,-1-1 1 0 0,1 1-1 0 0,-1-1 0 0 0,0 1 1 0 0,0-1-1 0 0,0 1 1 0 0,0-1-1 0 0,0 4 0 0 0,-10 4 31 0 0,-7 5 6 0 0,9-11-8 0 0,8-3-67 0 0,-1 0 0 0 0,1 0 0 0 0,0 0 0 0 0,-1 0 1 0 0,1 0-1 0 0,-1 0 0 0 0,1 0 0 0 0,0 0 1 0 0,-1 0-1 0 0,1 0 0 0 0,0 1 0 0 0,-1-1 1 0 0,1 0-1 0 0,0 0 0 0 0,-1 0 0 0 0,1 1 1 0 0,0-1-1 0 0,-1 0 0 0 0,1 0 0 0 0,0 1 1 0 0,0-1-1 0 0,-1 0 0 0 0,1 1 0 0 0,0-1 0 0 0,0 0 1 0 0,-1 1-1 0 0,1-1 0 0 0,0 0 0 0 0,0 1 1 0 0,0-1-1 0 0,0 0 0 0 0,0 1 0 0 0,0-1 1 0 0,0 1-1 0 0,0 0 0 0 0,0 2 43 0 0,2 9-32 0 0,-3-9-12 0 0,0 0 1 0 0,-8 27 0 0 0,9-29 0 0 0,-1 0 0 0 0,1 0 0 0 0,0 0 0 0 0,-1 0 0 0 0,1 0 0 0 0,0 0 0 0 0,0 0 0 0 0,0 0 0 0 0,0 0 0 0 0,0 0 0 0 0,0 0 0 0 0,0 1 0 0 0,0-1 0 0 0,0 0 0 0 0,0 0 0 0 0,0 0 0 0 0,1 0 0 0 0,-1 0 0 0 0,0 0 0 0 0,1 0 0 0 0,-1 0 0 0 0,1 0 0 0 0,0 1 0 0 0,0 0 0 0 0,0 0 0 0 0,-1 0 0 0 0,0 0 0 0 0,1 0 0 0 0,-1 1 0 0 0,0-1 0 0 0,0 0 0 0 0,0 0 0 0 0,0 0 0 0 0,0 0 0 0 0,-1 0 0 0 0,1 0 0 0 0,-1 1 0 0 0,1-1 0 0 0,-1 0 0 0 0,-2 3 0 0 0,-2 14 0 0 0,-9 66 0 0 0,3-46 0 0 0,8-32 0 0 0,1-1 0 0 0,0 1 0 0 0,0 0 0 0 0,1 0 0 0 0,-1 11 0 0 0,3 4 0 0 0,0-16 0 0 0,0 0 0 0 0,-1-1 0 0 0,0 1 0 0 0,-2 11 0 0 0,-3 4 3 0 0,3-15 9 0 0,0 1 1 0 0,0-1-1 0 0,1 1 0 0 0,-1 10 0 0 0,9 82 238 0 0,-14 63 468 0 0,6-148-611 0 0,2 1-1 0 0,0-1 0 0 0,1 0 0 0 0,5 23 0 0 0,-2-13 27 0 0,-5-20-98 0 0,0 1 0 0 0,0 0 0 0 0,0 0-1 0 0,0 0 1 0 0,-1 0 0 0 0,1 0 0 0 0,-3 5-1 0 0,2-6-8 0 0,0 0-1 0 0,0 1 0 0 0,1-1 0 0 0,-1 0 1 0 0,1 1-1 0 0,0-1 0 0 0,1 9 0 0 0,3-2 17 0 0,-4-10-35 0 0,1 1 0 0 0,0 0 0 0 0,-1-1 0 0 0,0 1 0 0 0,1 0 0 0 0,-1 0 0 0 0,0-1 0 0 0,0 1 0 0 0,0 0 0 0 0,0 0 0 0 0,0 0 0 0 0,0-1 0 0 0,0 1 0 0 0,-1 2 0 0 0,-3 5 5 0 0,3-8-9 0 0,1 0 1 0 0,-1 0-1 0 0,0 0 1 0 0,1 0 0 0 0,-1 1-1 0 0,1-1 1 0 0,-1 0-1 0 0,1 1 1 0 0,0-1 0 0 0,0 0-1 0 0,-1 1 1 0 0,1-1-1 0 0,0 0 1 0 0,0 1 0 0 0,0-1-1 0 0,1 0 1 0 0,-1 1-1 0 0,1 1 1 0 0,6 12 17 0 0,-5-13-15 0 0,-1 0 0 0 0,0 0 0 0 0,0 0 0 0 0,0 1 0 0 0,0-1 0 0 0,0 1 0 0 0,0-1 0 0 0,0 0 0 0 0,-1 1 0 0 0,1-1 0 0 0,-1 5 0 0 0,0-4-2 0 0,1-1-1 0 0,-1 1 0 0 0,1 0 0 0 0,-1 0 1 0 0,1-1-1 0 0,0 1 0 0 0,0 0 0 0 0,0-1 1 0 0,1 1-1 0 0,-1-1 0 0 0,1 1 0 0 0,-1-1 1 0 0,1 0-1 0 0,0 0 0 0 0,2 3 0 0 0,0 0 43 0 0,-3-3-31 0 0,0-1-1 0 0,0 0 1 0 0,0 1 0 0 0,-1-1 0 0 0,1 1 0 0 0,-1-1 0 0 0,1 1-1 0 0,-1-1 1 0 0,1 3 0 0 0,-1-3-6 0 0,0 0-1 0 0,1 0 1 0 0,-1 0-1 0 0,0 0 1 0 0,1 0-1 0 0,-1 0 1 0 0,0 1-1 0 0,1-1 1 0 0,0 0-1 0 0,-1 0 1 0 0,1-1-1 0 0,0 1 1 0 0,-1 0-1 0 0,1 0 1 0 0,0 0-1 0 0,1 1 1 0 0,25 13-84 0 0,-27-15 70 0 0,1 1 0 0 0,-1-1 0 0 0,0 0-1 0 0,0 1 1 0 0,1-1 0 0 0,-1 0 0 0 0,0 1-1 0 0,0-1 1 0 0,1 1 0 0 0,-1-1 0 0 0,0 0-1 0 0,0 1 1 0 0,0-1 0 0 0,0 1 0 0 0,0-1-1 0 0,1 1 1 0 0,-1-1 0 0 0,0 1 0 0 0,0-1 0 0 0,0 1-1 0 0,0-1 1 0 0,-1 1 0 0 0,2 1-11 0 0,-1-1 22 0 0,1 0-1 0 0,-1 0 1 0 0,1 0-1 0 0,0-1 0 0 0,-1 1 1 0 0,1 0-1 0 0,0 0 1 0 0,0-1-1 0 0,0 1 1 0 0,0 0-1 0 0,0-1 0 0 0,-1 1 1 0 0,1-1-1 0 0,2 1 1 0 0,-2 0 75 0 0,1 1-20 0 0,5 6-49 0 0,3-3-12 0 0,-1-1 0 0 0,19 6 0 0 0,-21-8 34 0 0,-1-1 0 0 0,0 0 0 0 0,10 0-1 0 0,26 2 120 0 0,-34-3-62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13.068"/>
    </inkml:context>
    <inkml:brush xml:id="br0">
      <inkml:brushProperty name="width" value="0.1" units="cm"/>
      <inkml:brushProperty name="height" value="0.1" units="cm"/>
    </inkml:brush>
  </inkml:definitions>
  <inkml:trace contextRef="#ctx0" brushRef="#br0">0 123 15344 0 0,'0'0'1541'0'0,"1"-2"-1409"0"0,0 1-140 0 0,1-1-1 0 0,-1 1 1 0 0,1-1 0 0 0,-1 1-1 0 0,1 0 1 0 0,-1 0 0 0 0,1-1-1 0 0,0 1 1 0 0,0 0 0 0 0,0 0 0 0 0,0 1-1 0 0,2-2 1 0 0,13-7-75 0 0,-6 2 73 0 0,0 1-1 0 0,0 1 1 0 0,0 0-1 0 0,0 0 1 0 0,1 1 0 0 0,0 1-1 0 0,14-3 1 0 0,-6 1 6 0 0,38-8-23 0 0,86-6 0 0 0,-117 16 21 0 0,206-4 32 0 0,-93 6 148 0 0,481-4 902 0 0,-150 4-296 0 0,226 28 364 0 0,-115 56 248 0 0,-544-73-1327 0 0,-27-7-106 0 0,1 0-1 0 0,-1 0 1 0 0,0-1-1 0 0,14 0 1 0 0,-29-2-291 0 0,1-1-1 0 0,-1 1 1 0 0,1-1 0 0 0,-1 0 0 0 0,1 0 0 0 0,-7-2 0 0 0,-5-3-353 0 0,-30-8-907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13.496"/>
    </inkml:context>
    <inkml:brush xml:id="br0">
      <inkml:brushProperty name="width" value="0.1" units="cm"/>
      <inkml:brushProperty name="height" value="0.1" units="cm"/>
    </inkml:brush>
  </inkml:definitions>
  <inkml:trace contextRef="#ctx0" brushRef="#br0">0 77 16927 0 0,'0'0'1706'0'0,"3"-1"-1564"0"0,22-8-125 0 0,-19 6-14 0 0,1 0-1 0 0,-1 1 1 0 0,12-3-1 0 0,53-6 55 0 0,152-16 86 0 0,312 11-154 0 0,-276 21 11 0 0,-136-1 16 0 0,863 58 2512 0 0,-759-39-1890 0 0,303 33 208 0 0,-435-45-443 0 0,220 16 233 0 0,-301-27-829 0 0,0 0 1 0 0,1-1 0 0 0,-1 0-1 0 0,0-1 1 0 0,15-5-1 0 0,-28 7-63 0 0,-12-9-1826 0 0,-39-21-1494 0 0,11 7 1731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13.945"/>
    </inkml:context>
    <inkml:brush xml:id="br0">
      <inkml:brushProperty name="width" value="0.1" units="cm"/>
      <inkml:brushProperty name="height" value="0.1" units="cm"/>
    </inkml:brush>
  </inkml:definitions>
  <inkml:trace contextRef="#ctx0" brushRef="#br0">0 168 10136 0 0,'0'0'918'0'0,"2"0"-758"0"0,6-1 621 0 0,0 0 0 0 0,0 0-1 0 0,-1-1 1 0 0,14-5-1 0 0,2 0 801 0 0,90-27 1047 0 0,68-16-2693 0 0,-34 24 101 0 0,153-5 0 0 0,154 23-42 0 0,260 42 638 0 0,-548-29-343 0 0,21 2 118 0 0,282 24 999 0 0,-410-27-1239 0 0,32 3 201 0 0,95 19 1 0 0,-39 1-263 0 0,-124-23-107 0 0,64 15-14 0 0,-84-18-73 0 0,-148-71-8110 0 0,99 49 7090 0 0,-30-15-1145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14.421"/>
    </inkml:context>
    <inkml:brush xml:id="br0">
      <inkml:brushProperty name="width" value="0.1" units="cm"/>
      <inkml:brushProperty name="height" value="0.1" units="cm"/>
    </inkml:brush>
  </inkml:definitions>
  <inkml:trace contextRef="#ctx0" brushRef="#br0">0 23 14712 0 0,'0'0'1480'0'0,"2"0"-1358"0"0,100-6 216 0 0,-25 0-135 0 0,2 2-49 0 0,66-2 63 0 0,390 38 687 0 0,-161-3 133 0 0,77-21 155 0 0,-198-11-491 0 0,102-2 392 0 0,7 9-509 0 0,-226 6-275 0 0,81 3-228 0 0,-57-6 818 0 0,-66-7-2088 0 0,-92 0 847 0 0,-21-8-5518 0 0,-5-3-375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14.980"/>
    </inkml:context>
    <inkml:brush xml:id="br0">
      <inkml:brushProperty name="width" value="0.1" units="cm"/>
      <inkml:brushProperty name="height" value="0.1" units="cm"/>
    </inkml:brush>
  </inkml:definitions>
  <inkml:trace contextRef="#ctx0" brushRef="#br0">0 120 17855 0 0,'0'0'2400'0'0,"2"-1"-2273"0"0,9-4-106 0 0,0 0 0 0 0,0 1 0 0 0,0 0 1 0 0,22-4-1 0 0,1 0 32 0 0,66-16-84 0 0,196-21 0 0 0,237 30 351 0 0,-386 25 8 0 0,-40-2 80 0 0,124 8 347 0 0,241 7-22 0 0,-196-15 339 0 0,-127-5-776 0 0,-144-4-296 0 0,4 3 0 0 0,4 1 0 0 0,-5-2-14 0 0,-7-1-56 0 0,-19 10-2335 0 0,8-6 1988 0 0,6-2-882 0 0,0 0 0 0 0,0-1 1 0 0,-1 0-1 0 0,-6 2 1 0 0,-11 1-5158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04.322"/>
    </inkml:context>
    <inkml:brush xml:id="br0">
      <inkml:brushProperty name="width" value="0.1" units="cm"/>
      <inkml:brushProperty name="height" value="0.1" units="cm"/>
    </inkml:brush>
  </inkml:definitions>
  <inkml:trace contextRef="#ctx0" brushRef="#br0">159 46 8288 0 0,'51'-46'7718'0'0,"-53"46"-7573"0"0,-1 1 1 0 0,0-1-1 0 0,0 1 0 0 0,0 0 0 0 0,1 0 0 0 0,-1 0 0 0 0,0 0 1 0 0,1 0-1 0 0,-1 0 0 0 0,1 1 0 0 0,-1-1 0 0 0,-3 5 0 0 0,-1-1-160 0 0,1 1 0 0 0,-11 13-1 0 0,-1 4-46 0 0,2 2 0 0 0,0 0 0 0 0,2 1 0 0 0,1 0 0 0 0,1 1 0 0 0,1 1 0 0 0,1 0 0 0 0,2 0 0 0 0,0 1 0 0 0,3 0 0 0 0,-5 47 0 0 0,10-66 62 0 0,0-1-1 0 0,0 0 1 0 0,1 0-1 0 0,0 0 1 0 0,1 1-1 0 0,0-1 1 0 0,0 0-1 0 0,1-1 1 0 0,0 1-1 0 0,0 0 1 0 0,1-1-1 0 0,1 0 1 0 0,-1 0-1 0 0,1 0 0 0 0,1 0 1 0 0,-1-1-1 0 0,1 0 1 0 0,0 0-1 0 0,9 7 1 0 0,-10-10-21 0 0,-1-1 1 0 0,1 0 0 0 0,0 0 0 0 0,0-1-1 0 0,0 1 1 0 0,0-1 0 0 0,1 0-1 0 0,-1-1 1 0 0,0 1 0 0 0,1-1-1 0 0,10 1 1 0 0,-6-1-255 0 0,0-1 1 0 0,-1 0-1 0 0,1 0 0 0 0,0-1 1 0 0,0 0-1 0 0,9-3 0 0 0,8-7-3447 0 0,2-4-1114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04.697"/>
    </inkml:context>
    <inkml:brush xml:id="br0">
      <inkml:brushProperty name="width" value="0.1" units="cm"/>
      <inkml:brushProperty name="height" value="0.1" units="cm"/>
    </inkml:brush>
  </inkml:definitions>
  <inkml:trace contextRef="#ctx0" brushRef="#br0">1 337 9096 0 0,'0'0'822'0'0,"1"2"-676"0"0,18 22 244 0 0,-9-11 1325 0 0,16 25 0 0 0,-23-32-1555 0 0,1 0 1 0 0,1 1-1 0 0,-1-1 1 0 0,1-1-1 0 0,0 1 1 0 0,0-1-1 0 0,0 0 1 0 0,1 0-1 0 0,0 0 1 0 0,0-1-1 0 0,0 0 1 0 0,1 0-1 0 0,-1 0 1 0 0,1-1-1 0 0,12 4 1 0 0,-9-4-171 0 0,-1-1 0 0 0,0-1 1 0 0,1 1-1 0 0,0-1 0 0 0,-1-1 1 0 0,1 0-1 0 0,-1 0 0 0 0,1-1 1 0 0,-1 0-1 0 0,1-1 0 0 0,-1 0 1 0 0,10-3-1 0 0,-9 1-213 0 0,0 0 0 0 0,0-1 0 0 0,0 0 0 0 0,0-1 0 0 0,-1 0-1 0 0,0 0 1 0 0,0-1 0 0 0,-1 0 0 0 0,0-1 0 0 0,0 0 0 0 0,0 0 0 0 0,-1-1 0 0 0,-1 0-1 0 0,10-15 1 0 0,3-10-1053 0 0,-2-2 0 0 0,22-63 0 0 0,-33 83 1006 0 0,-2 6 509 0 0,0-1 1 0 0,-1 0-1 0 0,0 0 1 0 0,-1-1-1 0 0,0 1 0 0 0,-1 0 1 0 0,0-1-1 0 0,-1 1 0 0 0,0-1 1 0 0,-1 1-1 0 0,0-1 1 0 0,-3-11-1 0 0,3 21-164 0 0,1 0 1 0 0,-1 0-1 0 0,0 1 1 0 0,1-1-1 0 0,-1 0 1 0 0,0 0-1 0 0,0 1 1 0 0,0-1-1 0 0,0 1 1 0 0,0-1-1 0 0,0 1 0 0 0,0-1 1 0 0,-1 1-1 0 0,1 0 1 0 0,-1 0-1 0 0,1 0 1 0 0,-1 0-1 0 0,1 0 1 0 0,-1 0-1 0 0,1 0 1 0 0,-1 0-1 0 0,0 0 0 0 0,0 1 1 0 0,1-1-1 0 0,-1 1 1 0 0,0-1-1 0 0,0 1 1 0 0,0 0-1 0 0,1-1 1 0 0,-5 1-1 0 0,2 1-19 0 0,1-1 0 0 0,-1 0 0 0 0,0 1 0 0 0,0 0 0 0 0,1 0 0 0 0,-1 0 0 0 0,0 1 0 0 0,1-1 0 0 0,-1 1 0 0 0,1 0 0 0 0,-1 0 0 0 0,1 0 0 0 0,0 0 0 0 0,-5 5 0 0 0,-3 5-21 0 0,1 1 0 0 0,0 0 0 0 0,0 0 0 0 0,1 1 0 0 0,1 1 0 0 0,1-1 0 0 0,0 1 0 0 0,-7 23 1 0 0,2 4 31 0 0,3 0 0 0 0,-8 71 0 0 0,16-107-60 0 0,-1 17 37 0 0,0 1 0 0 0,2 0 0 0 0,0 0 1 0 0,5 27-1 0 0,-3-34-70 0 0,2-1 0 0 0,0 1 0 0 0,1-1-1 0 0,0 0 1 0 0,1-1 0 0 0,14 26 0 0 0,-9-22-160 0 0,1 0-1 0 0,1 0 0 0 0,0-1 1 0 0,1-1-1 0 0,22 21 0 0 0,-19-23-439 0 0,1-1 1 0 0,0 0-1 0 0,1-1 0 0 0,0-1 0 0 0,37 16 1 0 0,-18-14-3427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21.558"/>
    </inkml:context>
    <inkml:brush xml:id="br0">
      <inkml:brushProperty name="width" value="0.1" units="cm"/>
      <inkml:brushProperty name="height" value="0.1" units="cm"/>
    </inkml:brush>
  </inkml:definitions>
  <inkml:trace contextRef="#ctx0" brushRef="#br0">256 2658 2760 0 0,'-27'-73'2208'0'0,"-8"-2"4536"0"0,-12-41-4108 0 0,22 54-2007 0 0,13 36-346 0 0,-11-38-1 0 0,15 37-151 0 0,-18-37 0 0 0,9 23-135 0 0,-9-21 4 0 0,16 42-1879 0 0,19 26 1564 0 0,-1-1 0 0 0,0 1 0 0 0,0 0 0 0 0,0 0-1 0 0,8 10 1 0 0,10 19-364 0 0,-5-6 416 0 0,47 40 181 0 0,-23-24 52 0 0,-34-34 96 0 0,1-1 1 0 0,0-1-1 0 0,0 0 1 0 0,1 0 0 0 0,1-1-1 0 0,23 10 1 0 0,88 28 458 0 0,-125-46-524 0 0,65 17 251 0 0,0-3 1 0 0,105 9-1 0 0,-52-8-33 0 0,257 20-203 0 0,-126-16-16 0 0,-155-14 0 0 0,442 18 0 0 0,-424-18 0 0 0,35 0 0 0 0,171 4 8 0 0,84-1 21 0 0,-76-13-106 0 0,-116 4 77 0 0,-117 1 0 0 0,74 6 80 0 0,-89-3-80 0 0,120 17 0 0 0,-3 17 0 0 0,11 1 0 0 0,-170-33-3 0 0,20 5 42 0 0,88 2-1 0 0,-129-13-24 0 0,0-1-1 0 0,-1-1 1 0 0,27-7-1 0 0,-15 3-3 0 0,-12 3 0 0 0,0 0 0 0 0,0-1 0 0 0,0-1 0 0 0,-1 0-1 0 0,0-1 1 0 0,0 0 0 0 0,-1-1 0 0 0,0-1 0 0 0,0 0 0 0 0,-1 0 0 0 0,0-1-1 0 0,11-14 1 0 0,3-2 38 0 0,-17 17-32 0 0,1-1 0 0 0,-1 1 0 0 0,0-1 0 0 0,7-13 0 0 0,12-17 24 0 0,-20 31-85 0 0,-1 0 0 0 0,0-1 0 0 0,0 0 0 0 0,5-13 0 0 0,13-53-170 0 0,-5 15 85 0 0,-16 48 70 0 0,1 0 0 0 0,2-25 0 0 0,-4 23-62 0 0,7-29 0 0 0,3 11-15 0 0,-5 14 16 0 0,5-21 0 0 0,-4 0-69 0 0,-3 13 1 0 0,1 0 0 0 0,12-32 0 0 0,1 8-38 0 0,-3-1 0 0 0,13-70 1 0 0,-8 32 108 0 0,-12 60 189 0 0,-3-1 1 0 0,5-39-1 0 0,2-12 180 0 0,-8 60-52 0 0,-1 0 0 0 0,1-37 0 0 0,-4 13 70 0 0,0 21-184 0 0,-1 0 0 0 0,-1 0 1 0 0,-1 0-1 0 0,-10-48 1 0 0,11 66-69 0 0,-1 0 1 0 0,1 0 0 0 0,1 0 0 0 0,-1 0-1 0 0,2-9 1 0 0,-1 8 7 0 0,0-1 0 0 0,-2-14 0 0 0,-2 4-22 0 0,2 13-30 0 0,1-1 0 0 0,0 1 0 0 0,0 0 0 0 0,0 0 1 0 0,1-1-1 0 0,0 1 0 0 0,0 0 0 0 0,2-10 0 0 0,-1 13 11 0 0,0 0 0 0 0,-1 0 1 0 0,1 0-1 0 0,-1 0 0 0 0,0 0 0 0 0,0 0 0 0 0,0 0 0 0 0,0 0 0 0 0,0 0 0 0 0,-1 0 0 0 0,1 0 0 0 0,-1 0 0 0 0,0 0 1 0 0,-2-4-1 0 0,3 6-1 0 0,0 0 1 0 0,-1 0 0 0 0,1 0 0 0 0,0 0 0 0 0,-1 0 0 0 0,1 0-1 0 0,0 0 1 0 0,0 0 0 0 0,0 0 0 0 0,0-1 0 0 0,0 1 0 0 0,0 0-1 0 0,1 0 1 0 0,-1 0 0 0 0,1-2 0 0 0,-1 2-8 0 0,0 1 0 0 0,0-1-1 0 0,1 0 1 0 0,-1 1 0 0 0,0-1 0 0 0,0 0 0 0 0,0 0-1 0 0,0 1 1 0 0,0-1 0 0 0,0 0 0 0 0,0 0 0 0 0,0 1-1 0 0,0-1 1 0 0,0 0 0 0 0,-1 0 0 0 0,1 1 0 0 0,0-1 0 0 0,0 0-1 0 0,-1 1 1 0 0,1-1 0 0 0,0 0 0 0 0,-1 1 0 0 0,1-1-1 0 0,-1 0 1 0 0,1 1 0 0 0,-1-1 0 0 0,0 0 0 0 0,-5-9-287 0 0,6 9 283 0 0,-1 0 1 0 0,1 0-1 0 0,-1 0 0 0 0,1-1 1 0 0,-1 1-1 0 0,0 0 1 0 0,0 0-1 0 0,1 0 0 0 0,-1 0 1 0 0,-2-1-1 0 0,-16-14-40 0 0,0 2-1 0 0,-2 0 1 0 0,-38-19 0 0 0,-32-20-51 0 0,58 34-20 0 0,2 2-164 0 0,-40-17 0 0 0,31 17 53 0 0,12 5 191 0 0,-38-11 0 0 0,-4 5 175 0 0,-126-14 0 0 0,151 27-156 0 0,-189-17-283 0 0,-39-7 633 0 0,51 3-331 0 0,-7-3-198 0 0,-13-1 450 0 0,23 0-364 0 0,20 1 0 0 0,-234-21 461 0 0,84 9-335 0 0,-70-10 438 0 0,293 35-11 0 0,-67-6-100 0 0,85 12-101 0 0,-201-10 270 0 0,182 22-644 0 0,2 7-1 0 0,-158 29 1 0 0,261-33 45 0 0,0 0 0 0 0,0 2 0 0 0,0 0 0 0 0,-30 15-1 0 0,38-14-3 0 0,-1 0 0 0 0,2 1 0 0 0,-1 0-1 0 0,1 1 1 0 0,1 1 0 0 0,-22 23 0 0 0,19-15 17 0 0,1 1 0 0 0,1 1 0 0 0,1 0 0 0 0,0 0 0 0 0,2 2 0 0 0,1-1 1 0 0,0 1-1 0 0,-8 36 0 0 0,2 22-122 0 0,-11 154 0 0 0,13-79 105 0 0,-1 0 49 0 0,-1 14 18 0 0,-11 131 47 0 0,3-62 39 0 0,4-37-30 0 0,10-84-89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03.474"/>
    </inkml:context>
    <inkml:brush xml:id="br0">
      <inkml:brushProperty name="width" value="0.1" units="cm"/>
      <inkml:brushProperty name="height" value="0.1" units="cm"/>
    </inkml:brush>
  </inkml:definitions>
  <inkml:trace contextRef="#ctx0" brushRef="#br0">3 288 3680 0 0,'3'-19'132'0'0,"-2"9"-89"0"0,1 0 0 0 0,-2 1 1 0 0,1-1-1 0 0,-1 0 1 0 0,-2-13-1 0 0,1 13 643 0 0,0 1-1 0 0,1-19 1 0 0,1 19 136 0 0,-1 0 1 0 0,-1 0-1 0 0,-1-14 0 0 0,0-9 1982 0 0,2 26-2172 0 0,1 1-1 0 0,-2-1 1 0 0,0-9 0 0 0,0 14-592 0 0,1 0 0 0 0,0 0 0 0 0,0 0-1 0 0,1 0 1 0 0,-1 0 0 0 0,0 0 0 0 0,0 0 0 0 0,0 0 0 0 0,0 0 0 0 0,1 0 0 0 0,-1 0 0 0 0,1 0 0 0 0,-1 0-1 0 0,0 0 1 0 0,1 1 0 0 0,0-1 0 0 0,-1 0 0 0 0,1 0 0 0 0,-1 0 0 0 0,1 1 0 0 0,0-1 0 0 0,0 0 0 0 0,-1 1-1 0 0,1-1 1 0 0,0 1 0 0 0,0-1 0 0 0,0 1 0 0 0,0-1 0 0 0,0 1 0 0 0,-1-1 0 0 0,1 1 0 0 0,0 0 0 0 0,2-1-1 0 0,3-1 49 0 0,0 1-1 0 0,0 0 1 0 0,12-1 0 0 0,14-1-62 0 0,0 3 1 0 0,1 0-1 0 0,-1 2 1 0 0,0 2 0 0 0,58 13-1 0 0,-53-7-24 0 0,-1 1 0 0 0,66 31 0 0 0,-85-33 11 0 0,-1 0-1 0 0,0 1 1 0 0,-1 0-1 0 0,0 2 0 0 0,0 0 1 0 0,-1 0-1 0 0,-1 1 0 0 0,13 17 1 0 0,-18-20-34 0 0,0 1-1 0 0,-1 0 1 0 0,0 0 0 0 0,5 13 0 0 0,-9-17-1 0 0,-1 0 1 0 0,0 0 0 0 0,0 0 0 0 0,-1 0-1 0 0,1 0 1 0 0,-1 0 0 0 0,-1 0 0 0 0,0 15-1 0 0,-2-3 87 0 0,-2 0 0 0 0,1 0 0 0 0,-2 0 0 0 0,-1-1-1 0 0,0 0 1 0 0,-1 0 0 0 0,-1 0 0 0 0,-1-1-1 0 0,-12 19 1 0 0,-13 13 375 0 0,-63 72-1 0 0,75-96-347 0 0,-2 0 0 0 0,0-2 0 0 0,-2-1 0 0 0,0-1 0 0 0,-2-1 0 0 0,-53 29 0 0 0,60-38-44 0 0,0-2-1 0 0,-29 10 1 0 0,41-16-39 0 0,5-1-9 0 0,0-1 0 0 0,-1 0 1 0 0,1 0-1 0 0,0 0 0 0 0,0 0 0 0 0,-5 0 0 0 0,9-1-1 0 0,0 0 1 0 0,0 0-1 0 0,0 0 0 0 0,0 0 0 0 0,0-1 0 0 0,0 1 0 0 0,0 0 0 0 0,-1 0 0 0 0,1 0 0 0 0,0 0 0 0 0,0 0 0 0 0,0 0 0 0 0,0 0 0 0 0,0 0 0 0 0,0 1 0 0 0,0-1 0 0 0,0 0 0 0 0,-1 0 0 0 0,1 0 0 0 0,0 0 0 0 0,0 0 0 0 0,0 0 0 0 0,0 0 0 0 0,0 0 0 0 0,0 0 1 0 0,0 0-1 0 0,0 0 0 0 0,0 0 0 0 0,0 0 0 0 0,0 0 0 0 0,-1 0 0 0 0,1 0 0 0 0,0 1 0 0 0,0-1 0 0 0,0 0 0 0 0,0 0 0 0 0,0 0 0 0 0,0 0 0 0 0,0 0 0 0 0,0 0 0 0 0,0 0 0 0 0,0 0 0 0 0,0 0 0 0 0,0 1 0 0 0,0-1 0 0 0,0 0 0 0 0,0 0 0 0 0,0 0 1 0 0,0 0-1 0 0,0 0 0 0 0,0 0 0 0 0,0 0 0 0 0,0 0 0 0 0,0 1 0 0 0,0-1 0 0 0,0 0 0 0 0,0 0 0 0 0,0 0 0 0 0,0 0 0 0 0,0 0 0 0 0,1 0 0 0 0,-1 0 0 0 0,0 0 0 0 0,0 0 0 0 0,0 0 0 0 0,8 9-21 0 0,12 5 7 0 0,-20-14 15 0 0,59 39-60 0 0,-37-26 60 0 0,23 20 0 0 0,11 6 0 0 0,-27-21 11 0 0,-2 2 0 0 0,0 1-1 0 0,0 2 1 0 0,26 29 0 0 0,-52-51-9 0 0,20 22 22 0 0,0-2 0 0 0,25 20 0 0 0,-41-38-294 0 0,0 0-1 0 0,-1-1 0 0 0,1 0 0 0 0,0 0 1 0 0,0 0-1 0 0,1 0 0 0 0,-1-1 0 0 0,0 0 1 0 0,0 0-1 0 0,1 0 0 0 0,-1-1 0 0 0,1 0 1 0 0,-1 0-1 0 0,9-1 0 0 0,1-1-5187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03.861"/>
    </inkml:context>
    <inkml:brush xml:id="br0">
      <inkml:brushProperty name="width" value="0.1" units="cm"/>
      <inkml:brushProperty name="height" value="0.1" units="cm"/>
    </inkml:brush>
  </inkml:definitions>
  <inkml:trace contextRef="#ctx0" brushRef="#br0">0 358 12528 0 0,'0'0'3369'0'0,"3"1"-2724"0"0,10 2-540 0 0,1-1 1 0 0,-1-1-1 0 0,0 0 0 0 0,1 0 0 0 0,-1-1 1 0 0,0-1-1 0 0,1-1 0 0 0,15-3 0 0 0,109-32-438 0 0,-108 27 344 0 0,13-5-138 0 0,-1-3 0 0 0,40-22 0 0 0,-13 6-66 0 0,-54 25 113 0 0,28-19 0 0 0,-15 8 47 0 0,-26 19 39 0 0,0 0 0 0 0,0-1 0 0 0,-1 1 0 0 0,1 0 0 0 0,-1-1 0 0 0,1 0 0 0 0,-1 1 1 0 0,0-1-1 0 0,0 0 0 0 0,1 0 0 0 0,-1 0 0 0 0,0 1 0 0 0,0-1 0 0 0,-1 0 1 0 0,1 0-1 0 0,0-1 0 0 0,-1 1 0 0 0,1 0 0 0 0,-1 0 0 0 0,0 0 0 0 0,0 0 0 0 0,0 0 1 0 0,0 0-1 0 0,0-1 0 0 0,0 1 0 0 0,0 0 0 0 0,-1 0 0 0 0,0-2 0 0 0,0 0 31 0 0,0 0-1 0 0,0 0 1 0 0,-1 1-1 0 0,0-1 1 0 0,1 0-1 0 0,-1 1 0 0 0,-1 0 1 0 0,1-1-1 0 0,0 1 1 0 0,-1 0-1 0 0,1 0 1 0 0,-1 0-1 0 0,-5-4 0 0 0,0 2-7 0 0,0 0-1 0 0,0 1 0 0 0,0-1 1 0 0,-1 2-1 0 0,1-1 0 0 0,-1 1 1 0 0,0 0-1 0 0,0 1 0 0 0,-18-3 1 0 0,20 5-35 0 0,0 0 1 0 0,0 0-1 0 0,0 0 1 0 0,0 1 0 0 0,1 0-1 0 0,-1 0 1 0 0,0 0 0 0 0,1 1-1 0 0,-1 0 1 0 0,1 1 0 0 0,-1 0-1 0 0,1 0 1 0 0,0 0 0 0 0,-8 6-1 0 0,6-3-13 0 0,0 0 0 0 0,1 0-1 0 0,-1 1 1 0 0,1 1 0 0 0,1-1 0 0 0,-10 14 0 0 0,5-2-10 0 0,-18 38 1 0 0,25-45 17 0 0,-1 0 0 0 0,1 0-1 0 0,1 1 1 0 0,0-1-1 0 0,-1 17 1 0 0,1 64-38 0 0,3-88 42 0 0,0 7 8 0 0,1 0 0 0 0,1 0 0 0 0,0 0 0 0 0,1 0 0 0 0,0-1 0 0 0,1 1 0 0 0,0-1 0 0 0,7 13 0 0 0,-4-11-16 0 0,0 0 0 0 0,1-1 0 0 0,0 0 0 0 0,1-1-1 0 0,0 1 1 0 0,17 15 0 0 0,-17-19-232 0 0,0-1 0 0 0,1 0-1 0 0,-1-1 1 0 0,1 0 0 0 0,1 0 0 0 0,-1-1-1 0 0,1 0 1 0 0,-1-1 0 0 0,1 0 0 0 0,18 3-1 0 0,5-3-686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05.591"/>
    </inkml:context>
    <inkml:brush xml:id="br0">
      <inkml:brushProperty name="width" value="0.1" units="cm"/>
      <inkml:brushProperty name="height" value="0.1" units="cm"/>
    </inkml:brush>
  </inkml:definitions>
  <inkml:trace contextRef="#ctx0" brushRef="#br0">554 181 8752 0 0,'0'0'673'0'0,"-9"0"-410"0"0,1-1 292 0 0,1-1 1 0 0,0 1-1 0 0,0-1 1 0 0,0-1-1 0 0,-7-2 1 0 0,13 4-581 0 0,0 1-1 0 0,1-1 1 0 0,-1 1 0 0 0,1-1 0 0 0,-1 1-1 0 0,0-1 1 0 0,1 1 0 0 0,-1-1 0 0 0,1 1-1 0 0,-1-1 1 0 0,1 0 0 0 0,-1 1 0 0 0,1-1-1 0 0,0 0 1 0 0,-1 0 0 0 0,1 1 0 0 0,0-1-1 0 0,0 0 1 0 0,-1 0 0 0 0,1-1 0 0 0,-1-16-903 0 0,1 15 691 0 0,2-22-1354 0 0,-1 20 1605 0 0,-1 0-1 0 0,1 0 0 0 0,-1 0 0 0 0,0 0 0 0 0,0 0 1 0 0,-1 1-1 0 0,-1-10 0 0 0,-9-10 1860 0 0,11 23-1783 0 0,-1 0-1 0 0,0 0 1 0 0,1-1-1 0 0,-1 1 1 0 0,0 1-1 0 0,0-1 1 0 0,0 0 0 0 0,0 0-1 0 0,0 0 1 0 0,0 0-1 0 0,0 1 1 0 0,0-1-1 0 0,-1 0 1 0 0,1 1 0 0 0,0-1-1 0 0,0 1 1 0 0,-2-1-1 0 0,-24-8 923 0 0,23 8-922 0 0,0-1 0 0 0,0 1 0 0 0,0-1 1 0 0,0 1-1 0 0,0 0 0 0 0,0 1 0 0 0,-6-1 1 0 0,1 0 20 0 0,-1 2 0 0 0,1-1 1 0 0,0 1-1 0 0,0 1 1 0 0,0-1-1 0 0,-13 5 1 0 0,3 2-92 0 0,0 1 1 0 0,1 1 0 0 0,0 0 0 0 0,-31 24 0 0 0,24-13-24 0 0,1 1 0 0 0,-29 32 1 0 0,41-40 13 0 0,-5 5 65 0 0,1 0-1 0 0,-25 41 0 0 0,41-59-65 0 0,0 0 1 0 0,-1 0 0 0 0,1 0-1 0 0,0 0 1 0 0,0 0 0 0 0,0 0-1 0 0,0 0 1 0 0,0 0 0 0 0,0 0-1 0 0,0 0 1 0 0,0 0-1 0 0,0 0 1 0 0,0 0 0 0 0,0 0-1 0 0,1 0 1 0 0,-1 0 0 0 0,0 0-1 0 0,1 0 1 0 0,-1 0 0 0 0,1 0-1 0 0,-1 0 1 0 0,1 0-1 0 0,0 0 1 0 0,-1 0 0 0 0,1 0-1 0 0,0-1 1 0 0,0 1 0 0 0,-1 0-1 0 0,1 0 1 0 0,1 0 0 0 0,2 2 11 0 0,0 0 1 0 0,1 1-1 0 0,-1-2 1 0 0,10 6-1 0 0,115 45 207 0 0,33 14-127 0 0,-107-39-81 0 0,74 48 0 0 0,-96-53-118 0 0,-1 2-1 0 0,-1 1 1 0 0,33 36-1 0 0,-35-31-12 0 0,-1 0 0 0 0,-2 2 0 0 0,-1 1 0 0 0,39 72 0 0 0,-59-96 94 0 0,5 8 9 0 0,-1 1 0 0 0,-1 0 0 0 0,0 0 0 0 0,-2 1 0 0 0,0 0 0 0 0,3 22 1 0 0,-9-42 5 0 0,2 19 96 0 0,0 30-1 0 0,-2-43-42 0 0,-1 0-1 0 0,0 0 1 0 0,0 0 0 0 0,0-1-1 0 0,-1 1 1 0 0,0 0 0 0 0,0 0-1 0 0,0-1 1 0 0,-4 6 0 0 0,2-2 98 0 0,-1-1 1 0 0,-1 0-1 0 0,1 0 1 0 0,-1 0 0 0 0,-1-1-1 0 0,1 0 1 0 0,-1 0-1 0 0,0 0 1 0 0,-1-1-1 0 0,0 0 1 0 0,-9 5-1 0 0,-20 11 236 0 0,0-2-1 0 0,-1-2 0 0 0,-2-2 0 0 0,1-1 0 0 0,-66 15 0 0 0,76-23-376 0 0,-143 26 128 0 0,124-26-850 0 0,-77 1 0 0 0,82-8-2723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07.770"/>
    </inkml:context>
    <inkml:brush xml:id="br0">
      <inkml:brushProperty name="width" value="0.1" units="cm"/>
      <inkml:brushProperty name="height" value="0.1" units="cm"/>
    </inkml:brush>
  </inkml:definitions>
  <inkml:trace contextRef="#ctx0" brushRef="#br0">52 1 7832 0 0,'-21'8'696'0'0,"11"-5"-560"0"0,2 5-136 0 0,-1-3 0 0 0,9 1-512 0 0,-3 2-136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06.552"/>
    </inkml:context>
    <inkml:brush xml:id="br0">
      <inkml:brushProperty name="width" value="0.1" units="cm"/>
      <inkml:brushProperty name="height" value="0.1" units="cm"/>
    </inkml:brush>
  </inkml:definitions>
  <inkml:trace contextRef="#ctx0" brushRef="#br0">440 201 12528 0 0,'40'12'1368'0'0,"-32"-8"-407"0"0,-12-12-514 0 0,2 5-425 0 0,1-1 0 0 0,-1 1 0 0 0,0-1 0 0 0,0 1 0 0 0,0 0 0 0 0,0 0 0 0 0,-1 0 0 0 0,1 0 0 0 0,-1 0 0 0 0,-4-4 1 0 0,-35-24-213 0 0,21 16 34 0 0,-91-59-629 0 0,101 66 761 0 0,-1 2 0 0 0,0-1 0 0 0,0 1 0 0 0,0 1 0 0 0,-1 0 0 0 0,-22-5 0 0 0,30 9 33 0 0,-1 0 0 0 0,0 1 0 0 0,0 0 0 0 0,0 0 0 0 0,0 0 0 0 0,1 1 1 0 0,-1 0-1 0 0,0 0 0 0 0,0 0 0 0 0,1 1 0 0 0,-1 0 0 0 0,1 0 0 0 0,-1 0 1 0 0,1 1-1 0 0,0 0 0 0 0,0 0 0 0 0,0 0 0 0 0,0 1 0 0 0,1-1 0 0 0,-1 1 1 0 0,1 0-1 0 0,0 0 0 0 0,0 1 0 0 0,1-1 0 0 0,-1 1 0 0 0,1 0 0 0 0,-4 8 1 0 0,5-10-6 0 0,-3 6-13 0 0,1 1 0 0 0,0-1 0 0 0,1 0 0 0 0,0 1 0 0 0,0 0-1 0 0,1-1 1 0 0,0 1 0 0 0,-1 14 0 0 0,4-10-1 0 0,-1 1 0 0 0,2-1 1 0 0,0 0-1 0 0,0 1 0 0 0,2-1 0 0 0,0 0 0 0 0,0-1 0 0 0,1 1 0 0 0,1-1 0 0 0,0 0 0 0 0,1 0 0 0 0,0-1 0 0 0,9 12 1 0 0,-13-21 5 0 0,-1-1 0 0 0,0 0 0 0 0,1 0 0 0 0,-1 0 0 0 0,1 0 0 0 0,0 0 0 0 0,-1 0 1 0 0,1-1-1 0 0,0 0 0 0 0,0 1 0 0 0,0-1 0 0 0,0 0 0 0 0,1 0 0 0 0,-1 0 1 0 0,0-1-1 0 0,0 1 0 0 0,0-1 0 0 0,1 0 0 0 0,-1 0 0 0 0,0 0 0 0 0,0 0 0 0 0,1-1 1 0 0,2 0-1 0 0,9-2-61 0 0,0 0 0 0 0,-1-1 0 0 0,23-10 1 0 0,-18 5 64 0 0,22-14 0 0 0,6-3 0 0 0,-36 20 60 0 0,0-1 1 0 0,0-1 0 0 0,0 0 0 0 0,-1-1-1 0 0,0 0 1 0 0,16-19 0 0 0,-23 24-4 0 0,-1 0 0 0 0,1 0 0 0 0,-1 0 1 0 0,0 0-1 0 0,0 0 0 0 0,-1 0 0 0 0,2-5 0 0 0,6-12 139 0 0,-9 19-180 0 0,1 0 0 0 0,-1 0 0 0 0,1 0 0 0 0,-1 0 0 0 0,1 0 0 0 0,-1 0 0 0 0,0-3 0 0 0,2-10 103 0 0,1 8-108 0 0,-6-1-11 0 0,3 7 11 0 0,0 0 1 0 0,0 0 0 0 0,-1 0-1 0 0,1 0 1 0 0,0 0 0 0 0,-1 0-1 0 0,1 0 1 0 0,-1 0 0 0 0,1 0 0 0 0,-1 0-1 0 0,1 0 1 0 0,-1 0 0 0 0,0 1-1 0 0,0-1 1 0 0,1 0 0 0 0,-1 0 0 0 0,0 1-1 0 0,0-1 1 0 0,0 1 0 0 0,0-1-1 0 0,1 0 1 0 0,-1 1 0 0 0,0 0-1 0 0,0-1 1 0 0,0 1 0 0 0,0-1 0 0 0,0 1-1 0 0,0 0 1 0 0,0 0 0 0 0,0 0-1 0 0,-1 0 1 0 0,1 0 0 0 0,0 0-1 0 0,0 0 1 0 0,0 0 0 0 0,0 0 0 0 0,0 0-1 0 0,0 0 1 0 0,0 1 0 0 0,0-1-1 0 0,0 0 1 0 0,-1 1 0 0 0,-2 1 6 0 0,0 0 0 0 0,0 0 0 0 0,1 0 0 0 0,-1 1 0 0 0,0-1 0 0 0,1 1 0 0 0,-5 4 1 0 0,2 1 5 0 0,0 0 1 0 0,0 0 0 0 0,1 0-1 0 0,0 0 1 0 0,1 1 0 0 0,0 0-1 0 0,0 0 1 0 0,0 0 0 0 0,-2 15-1 0 0,-1 10 49 0 0,-4 47 0 0 0,9-59-57 0 0,-2 21 48 0 0,3 1 0 0 0,6 75 0 0 0,29 84-33 0 0,-34-202-31 0 0,2 11-21 0 0,1-1 0 0 0,0 1-1 0 0,1-1 1 0 0,0 0 0 0 0,0-1-1 0 0,8 15 1 0 0,-10-23 13 0 0,-1 0-1 0 0,1 0 1 0 0,0 0-1 0 0,0 0 0 0 0,-1-1 1 0 0,1 1-1 0 0,0 0 1 0 0,0-1-1 0 0,1 0 1 0 0,-1 1-1 0 0,0-1 1 0 0,0 0-1 0 0,1 0 1 0 0,3 1-1 0 0,-2-1-52 0 0,1 0 1 0 0,-1 0-1 0 0,1-1 0 0 0,-1 1 0 0 0,1-1 1 0 0,0 0-1 0 0,7-1 0 0 0,-4-1-85 0 0,0 1 0 0 0,0-2 0 0 0,0 1-1 0 0,0-1 1 0 0,0 0 0 0 0,-1 0 0 0 0,0-1 0 0 0,0 0-1 0 0,9-6 1 0 0,-7 2-56 0 0,1-1 0 0 0,-1 0-1 0 0,-1 0 1 0 0,0-1-1 0 0,0 0 1 0 0,6-13 0 0 0,35-69-882 0 0,-35 63 722 0 0,107-239-480 0 0,-52 127 1248 0 0,-63 126-190 0 0,14-20 0 0 0,5-11 700 0 0,-29 90 3924 0 0,-1 22-4969 0 0,4-54 130 0 0,1-1-1 0 0,1 1 0 0 0,2 14 0 0 0,0 0-14 0 0,-3-24 1 0 0,0 0 1 0 0,0 1-1 0 0,1-1 0 0 0,-1 0 0 0 0,1 0 0 0 0,0 0 0 0 0,-1 0 1 0 0,1 0-1 0 0,0 0 0 0 0,0 0 0 0 0,0-1 0 0 0,0 1 1 0 0,1 0-1 0 0,-1 0 0 0 0,0-1 0 0 0,1 1 0 0 0,-1-1 1 0 0,1 1-1 0 0,0-1 0 0 0,-1 0 0 0 0,1 0 0 0 0,0 1 1 0 0,0-1-1 0 0,3 1 0 0 0,-2-1-67 0 0,0 0 1 0 0,0 0-1 0 0,1-1 0 0 0,-1 1 1 0 0,1-1-1 0 0,-1 1 1 0 0,0-1-1 0 0,1 0 0 0 0,-1-1 1 0 0,1 1-1 0 0,-1 0 0 0 0,0-1 1 0 0,1 0-1 0 0,4-2 1 0 0,3-1-154 0 0,-1-1 1 0 0,0-1-1 0 0,0 0 1 0 0,0 0 0 0 0,-1-1-1 0 0,10-8 1 0 0,50-53 429 0 0,-38 37 18 0 0,-20 17 160 0 0,5-3 1399 0 0,-14 18-1469 0 0,5 1-118 0 0,0 0-1 0 0,0 1 0 0 0,0 0 0 0 0,-1 1 0 0 0,1-1 0 0 0,6 6 0 0 0,38 32 505 0 0,-23-18-557 0 0,-18-14-125 0 0,2 0-1 0 0,-1-1 0 0 0,1-1 0 0 0,19 10 1 0 0,-1-5-99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08.473"/>
    </inkml:context>
    <inkml:brush xml:id="br0">
      <inkml:brushProperty name="width" value="0.1" units="cm"/>
      <inkml:brushProperty name="height" value="0.1" units="cm"/>
    </inkml:brush>
  </inkml:definitions>
  <inkml:trace contextRef="#ctx0" brushRef="#br0">1114 0 16495 0 0,'0'0'2008'0'0,"-2"2"-1912"0"0,-48 33 60 0 0,-72 96-599 0 0,71-72-23 0 0,-172 220-1602 0 0,214-267 2035 0 0,-102 163-505 0 0,45-64 461 0 0,-93 135 477 0 0,53-72 686 0 0,30-46 96 0 0,45-72-808 0 0,-26 66 1 0 0,56-121-371 0 0,-11 24 84 0 0,7-14-31 0 0,0 0-1 0 0,-4 12 1 0 0,2-3-44 0 0,4-12 4 0 0,1-1-1 0 0,0 1 1 0 0,-2 12-1 0 0,4-17-16 0 0,0 1-1 0 0,0-1 1 0 0,0 1 0 0 0,1-1 0 0 0,-1 1-1 0 0,1-1 1 0 0,0 1 0 0 0,0-1 0 0 0,0 0-1 0 0,0 0 1 0 0,3 6 0 0 0,-1-4-12 0 0,-1-1 0 0 0,1 1 0 0 0,1-1 0 0 0,-1 0 0 0 0,0 0 1 0 0,1 0-1 0 0,0 0 0 0 0,4 3 0 0 0,17 18 0 0 0,-20-19 13 0 0,0 0-1 0 0,0-1 0 0 0,8 6 0 0 0,35 25 0 0 0,-2 3 0 0 0,83 87 0 0 0,-80-66 20 0 0,35 38 46 0 0,-66-79-42 0 0,210 220 424 0 0,-162-174-342 0 0,142 149 25 0 0,-180-186-966 0 0,0-1 0 0 0,46 33 0 0 0,-52-41-470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08.946"/>
    </inkml:context>
    <inkml:brush xml:id="br0">
      <inkml:brushProperty name="width" value="0.1" units="cm"/>
      <inkml:brushProperty name="height" value="0.1" units="cm"/>
    </inkml:brush>
  </inkml:definitions>
  <inkml:trace contextRef="#ctx0" brushRef="#br0">770 16 13824 0 0,'-126'-9'4892'0'0,"68"3"-4542"0"0,46 6-350 0 0,-1 0 1 0 0,0 1-1 0 0,0 1 0 0 0,1 0 0 0 0,-16 4 0 0 0,-10 3-28 0 0,-8 1-285 0 0,0 2-1 0 0,2 2 0 0 0,-86 40 1 0 0,106-42 137 0 0,1 2 0 0 0,0 0 1 0 0,-36 32-1 0 0,52-41 165 0 0,1 1-1 0 0,0 0 1 0 0,1 0 0 0 0,-1 0-1 0 0,1 1 1 0 0,1 0 0 0 0,-1 0-1 0 0,-4 11 1 0 0,7-15 5 0 0,1-1 0 0 0,0 0-1 0 0,0 1 1 0 0,0 0 0 0 0,1-1 0 0 0,-1 1 0 0 0,1 0 0 0 0,-1-1 0 0 0,1 1-1 0 0,0 0 1 0 0,0-1 0 0 0,0 1 0 0 0,0 0 0 0 0,1 0 0 0 0,-1-1 0 0 0,1 1-1 0 0,-1 0 1 0 0,1-1 0 0 0,0 1 0 0 0,0-1 0 0 0,0 1 0 0 0,0-1 0 0 0,1 1-1 0 0,-1-1 1 0 0,1 0 0 0 0,-1 0 0 0 0,1 0 0 0 0,0 0 0 0 0,2 2-1 0 0,10 10-13 0 0,-9-9 9 0 0,-1-1 0 0 0,1 1-1 0 0,0-1 1 0 0,1 0 0 0 0,9 5-1 0 0,22 7-34 0 0,-24-11 19 0 0,1 1 0 0 0,18 10 1 0 0,-14-6 21 0 0,0-1 0 0 0,24 9 0 0 0,-27-13 5 0 0,0 1 1 0 0,-1 0-1 0 0,0 1 0 0 0,-1 1 0 0 0,14 10 0 0 0,-1 1 0 0 0,-20-15 0 0 0,0 0 0 0 0,0 1 0 0 0,-1-1 0 0 0,0 1 0 0 0,0 0 0 0 0,0 0 0 0 0,0 1 0 0 0,-1-1 0 0 0,4 7 1 0 0,1 4-6 0 0,3 5 85 0 0,12 27 0 0 0,-22-41-29 0 0,1 1-1 0 0,-1-1 0 0 0,0 1 0 0 0,0-1 1 0 0,-1 1-1 0 0,0-1 0 0 0,-1 1 0 0 0,0 8 0 0 0,0 9 101 0 0,0-16-83 0 0,0 0-1 0 0,-1 0 1 0 0,0 0 0 0 0,0 0-1 0 0,-1 0 1 0 0,-4 11-1 0 0,-45 98 491 0 0,41-98-504 0 0,-2-1 1 0 0,0-1-1 0 0,-20 23 1 0 0,14-19-22 0 0,-17 27 1 0 0,7 3 10 0 0,-15 22 19 0 0,34-61-57 0 0,-4 5-10 0 0,1 1 1 0 0,-10 20 0 0 0,17-29-116 0 0,-1-1 1 0 0,-8 11-1 0 0,8-11-143 0 0,4-7-26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8T00:04:09.409"/>
    </inkml:context>
    <inkml:brush xml:id="br0">
      <inkml:brushProperty name="width" value="0.1" units="cm"/>
      <inkml:brushProperty name="height" value="0.1" units="cm"/>
    </inkml:brush>
  </inkml:definitions>
  <inkml:trace contextRef="#ctx0" brushRef="#br0">177 164 9672 0 0,'0'6'18'0'0,"1"-1"94"0"0,0 1 1 0 0,-1 0-1 0 0,0 0 1 0 0,0 0-1 0 0,-1 0 1 0 0,1 0-1 0 0,-1-1 1 0 0,-3 12-1 0 0,3-15-113 0 0,0 1 1 0 0,0-1-1 0 0,1 1 0 0 0,0 0 0 0 0,-1-1 0 0 0,1 1 0 0 0,0 0 0 0 0,0-1 0 0 0,0 1 0 0 0,1 4 0 0 0,0 17 349 0 0,-2-14 414 0 0,0-7-307 0 0,1 0 0 0 0,-1 0 1 0 0,1 0-1 0 0,0 0 0 0 0,0 0 1 0 0,0 0-1 0 0,0 0 1 0 0,1 1-1 0 0,-1-1 0 0 0,1 0 1 0 0,1 3-1 0 0,4 18 2193 0 0,-5-19-2644 0 0,0-1 0 0 0,0 0 0 0 0,0 1 0 0 0,0-1 1 0 0,1 0-1 0 0,-1 0 0 0 0,1 0 0 0 0,0 0 0 0 0,4 5 0 0 0,-4-7-216 0 0,0-1-604 0 0,2 4 801 0 0,-1-24-2547 0 0,8-18 2843 0 0,16-37-1 0 0,-11 27-280 0 0,-11 31 0 0 0,13-30 0 0 0,36-72-212 0 0,-38 88 154 0 0,-5 10 11 0 0,-10 9-57 0 0,1 17 88 0 0,5 17 65 0 0,-4-15-45 0 0,0 0-1 0 0,-1 1 1 0 0,2 12 0 0 0,0 22 42 0 0,-3-25-43 0 0,0-1-1 0 0,7 28 0 0 0,-4-31-2 0 0,0-1 0 0 0,-1 0 0 0 0,0 0 0 0 0,-1 0 0 0 0,1 28 0 0 0,-7-1 0 0 0,2-20 0 0 0,1 26 0 0 0,3-17-8 0 0,-1 0-1 0 0,-2 0 0 0 0,-1 0 0 0 0,-1-1 0 0 0,-8 32 0 0 0,-13 36-2 0 0,20-79 17 0 0,-1-1-1 0 0,0 1 0 0 0,-1-1 0 0 0,-14 25 0 0 0,-40 58 100 0 0,53-89-109 0 0,-1 0 1 0 0,0 0-1 0 0,-1-1 0 0 0,0-1 1 0 0,-14 12-1 0 0,-54 31-358 0 0,63-43-180 0 0,0-2 0 0 0,0 1-1 0 0,-1-2 1 0 0,-29 7 0 0 0,43-12 521 0 0,-31 9-1009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5FE4E7-08B7-4BB5-8392-D8575E5730B5}" type="datetimeFigureOut">
              <a:rPr lang="en-US" smtClean="0"/>
              <a:t>2/10/2021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A50281-01FB-4A23-B988-BD1EE6527EEA}" type="slidenum">
              <a:rPr lang="en-US" smtClean="0"/>
              <a:t>‹#›</a:t>
            </a:fld>
            <a:endParaRPr lang="en-US"/>
          </a:p>
        </p:txBody>
      </p:sp>
    </p:spTree>
    <p:extLst>
      <p:ext uri="{BB962C8B-B14F-4D97-AF65-F5344CB8AC3E}">
        <p14:creationId xmlns:p14="http://schemas.microsoft.com/office/powerpoint/2010/main" val="154167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Towards this end, matrix </a:t>
            </a:r>
            <a:r>
              <a:rPr lang="en-US" dirty="0" err="1"/>
              <a:t>approixmation</a:t>
            </a:r>
            <a:r>
              <a:rPr lang="en-US" dirty="0"/>
              <a:t> is a </a:t>
            </a:r>
            <a:r>
              <a:rPr lang="en-US" dirty="0" err="1"/>
              <a:t>promisiing</a:t>
            </a:r>
            <a:r>
              <a:rPr lang="en-US" dirty="0"/>
              <a:t> method towards</a:t>
            </a:r>
            <a:r>
              <a:rPr lang="en-US" baseline="0" dirty="0"/>
              <a:t> large scale machine learning. Matrix approximation Aims at </a:t>
            </a:r>
            <a:r>
              <a:rPr lang="en-US" baseline="0" dirty="0" err="1"/>
              <a:t>decomposeing</a:t>
            </a:r>
            <a:r>
              <a:rPr lang="en-US" baseline="0" dirty="0"/>
              <a:t> the large matrix into products of low-rank factors. Therefore it can greatly reduce the problem size and complexity. On the other hand, due to the product form, makes it very useful for structure mining patterns from data. More importantly, </a:t>
            </a:r>
            <a:r>
              <a:rPr lang="en-US" baseline="0" dirty="0" err="1"/>
              <a:t>mr</a:t>
            </a:r>
            <a:r>
              <a:rPr lang="en-US" baseline="0" dirty="0"/>
              <a:t> is a </a:t>
            </a:r>
            <a:r>
              <a:rPr lang="en-US" baseline="0" dirty="0" err="1"/>
              <a:t>founamernal</a:t>
            </a:r>
            <a:r>
              <a:rPr lang="en-US" baseline="0" dirty="0"/>
              <a:t> tool underlying ml dm, as well as other domains. Here I will show you some examples. </a:t>
            </a:r>
            <a:endParaRPr lang="en-US" dirty="0"/>
          </a:p>
        </p:txBody>
      </p:sp>
      <p:sp>
        <p:nvSpPr>
          <p:cNvPr id="4" name="Slide Number Placeholder 3"/>
          <p:cNvSpPr>
            <a:spLocks noGrp="1"/>
          </p:cNvSpPr>
          <p:nvPr>
            <p:ph type="sldNum" sz="quarter" idx="10"/>
          </p:nvPr>
        </p:nvSpPr>
        <p:spPr/>
        <p:txBody>
          <a:bodyPr/>
          <a:lstStyle/>
          <a:p>
            <a:fld id="{7DA50281-01FB-4A23-B988-BD1EE6527EEA}" type="slidenum">
              <a:rPr lang="en-US" smtClean="0"/>
              <a:t>25</a:t>
            </a:fld>
            <a:endParaRPr lang="en-US"/>
          </a:p>
        </p:txBody>
      </p:sp>
    </p:spTree>
    <p:extLst>
      <p:ext uri="{BB962C8B-B14F-4D97-AF65-F5344CB8AC3E}">
        <p14:creationId xmlns:p14="http://schemas.microsoft.com/office/powerpoint/2010/main" val="937400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E1F75CC-7CB0-40AF-981D-B92BE83C1984}" type="datetimeFigureOut">
              <a:rPr lang="en-US" smtClean="0"/>
              <a:pPr/>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F75CC-7CB0-40AF-981D-B92BE83C1984}" type="datetimeFigureOut">
              <a:rPr lang="en-US" smtClean="0"/>
              <a:pPr/>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F75CC-7CB0-40AF-981D-B92BE83C1984}" type="datetimeFigureOut">
              <a:rPr lang="en-US" smtClean="0"/>
              <a:pPr/>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1F75CC-7CB0-40AF-981D-B92BE83C1984}" type="datetimeFigureOut">
              <a:rPr lang="en-US" smtClean="0"/>
              <a:pPr/>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1F75CC-7CB0-40AF-981D-B92BE83C1984}" type="datetimeFigureOut">
              <a:rPr lang="en-US" smtClean="0"/>
              <a:pPr/>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1F75CC-7CB0-40AF-981D-B92BE83C1984}" type="datetimeFigureOut">
              <a:rPr lang="en-US" smtClean="0"/>
              <a:pPr/>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1F75CC-7CB0-40AF-981D-B92BE83C1984}" type="datetimeFigureOut">
              <a:rPr lang="en-US" smtClean="0"/>
              <a:pPr/>
              <a:t>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1F75CC-7CB0-40AF-981D-B92BE83C1984}" type="datetimeFigureOut">
              <a:rPr lang="en-US" smtClean="0"/>
              <a:pPr/>
              <a:t>2/10/2021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F75CC-7CB0-40AF-981D-B92BE83C1984}" type="datetimeFigureOut">
              <a:rPr lang="en-US" smtClean="0"/>
              <a:pPr/>
              <a:t>2/10/2021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1F75CC-7CB0-40AF-981D-B92BE83C1984}" type="datetimeFigureOut">
              <a:rPr lang="en-US" smtClean="0"/>
              <a:pPr/>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1F75CC-7CB0-40AF-981D-B92BE83C1984}" type="datetimeFigureOut">
              <a:rPr lang="en-US" smtClean="0"/>
              <a:pPr/>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5459A1-ACE0-465C-872A-9010E575769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1F75CC-7CB0-40AF-981D-B92BE83C1984}" type="datetimeFigureOut">
              <a:rPr lang="en-US" smtClean="0"/>
              <a:pPr/>
              <a:t>2/10/2021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459A1-ACE0-465C-872A-9010E575769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hyperlink" Target="https://lexfridman.com/ai" TargetMode="External"/><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chart" Target="../charts/chart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pdf"/><Relationship Id="rId11" Type="http://schemas.openxmlformats.org/officeDocument/2006/relationships/image" Target="../media/image9.pdf"/><Relationship Id="rId5" Type="http://schemas.openxmlformats.org/officeDocument/2006/relationships/image" Target="../media/image53.png"/><Relationship Id="rId10" Type="http://schemas.openxmlformats.org/officeDocument/2006/relationships/image" Target="../media/image55.png"/><Relationship Id="rId4" Type="http://schemas.openxmlformats.org/officeDocument/2006/relationships/image" Target="../media/image3.pdf"/><Relationship Id="rId9" Type="http://schemas.openxmlformats.org/officeDocument/2006/relationships/image" Target="../media/image5.pdf"/></Relationships>
</file>

<file path=ppt/slides/_rels/slide24.xml.rels><?xml version="1.0" encoding="UTF-8" standalone="yes"?>
<Relationships xmlns="http://schemas.openxmlformats.org/package/2006/relationships"><Relationship Id="rId8" Type="http://schemas.openxmlformats.org/officeDocument/2006/relationships/image" Target="../media/image5.pdf"/><Relationship Id="rId3" Type="http://schemas.openxmlformats.org/officeDocument/2006/relationships/image" Target="../media/image4.pdf"/><Relationship Id="rId7" Type="http://schemas.openxmlformats.org/officeDocument/2006/relationships/image" Target="../media/image54.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pdf"/><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18" Type="http://schemas.openxmlformats.org/officeDocument/2006/relationships/image" Target="../media/image220.png"/><Relationship Id="rId26" Type="http://schemas.openxmlformats.org/officeDocument/2006/relationships/image" Target="../media/image64.gif"/><Relationship Id="rId3" Type="http://schemas.openxmlformats.org/officeDocument/2006/relationships/image" Target="../media/image57.jpeg"/><Relationship Id="rId21" Type="http://schemas.openxmlformats.org/officeDocument/2006/relationships/image" Target="../media/image59.png"/><Relationship Id="rId17" Type="http://schemas.openxmlformats.org/officeDocument/2006/relationships/image" Target="../media/image211.png"/><Relationship Id="rId25" Type="http://schemas.openxmlformats.org/officeDocument/2006/relationships/image" Target="../media/image63.png"/><Relationship Id="rId2" Type="http://schemas.openxmlformats.org/officeDocument/2006/relationships/notesSlide" Target="../notesSlides/notesSlide1.xml"/><Relationship Id="rId16" Type="http://schemas.openxmlformats.org/officeDocument/2006/relationships/image" Target="../media/image201.png"/><Relationship Id="rId20" Type="http://schemas.openxmlformats.org/officeDocument/2006/relationships/image" Target="../media/image58.png"/><Relationship Id="rId29" Type="http://schemas.openxmlformats.org/officeDocument/2006/relationships/image" Target="../media/image67.jpeg"/><Relationship Id="rId1" Type="http://schemas.openxmlformats.org/officeDocument/2006/relationships/slideLayout" Target="../slideLayouts/slideLayout2.xml"/><Relationship Id="rId24" Type="http://schemas.openxmlformats.org/officeDocument/2006/relationships/image" Target="../media/image62.png"/><Relationship Id="rId15" Type="http://schemas.openxmlformats.org/officeDocument/2006/relationships/image" Target="../media/image133.png"/><Relationship Id="rId23" Type="http://schemas.openxmlformats.org/officeDocument/2006/relationships/image" Target="../media/image61.png"/><Relationship Id="rId28" Type="http://schemas.openxmlformats.org/officeDocument/2006/relationships/image" Target="../media/image66.jpeg"/><Relationship Id="rId19" Type="http://schemas.openxmlformats.org/officeDocument/2006/relationships/oleObject" Target="../embeddings/oleObject1.bin"/><Relationship Id="rId14" Type="http://schemas.openxmlformats.org/officeDocument/2006/relationships/image" Target="../media/image132.png"/><Relationship Id="rId22" Type="http://schemas.openxmlformats.org/officeDocument/2006/relationships/image" Target="../media/image60.jpeg"/><Relationship Id="rId27" Type="http://schemas.openxmlformats.org/officeDocument/2006/relationships/image" Target="../media/image65.jpe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wmf"/><Relationship Id="rId7" Type="http://schemas.openxmlformats.org/officeDocument/2006/relationships/image" Target="../media/image66.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wmf"/><Relationship Id="rId4" Type="http://schemas.openxmlformats.org/officeDocument/2006/relationships/image" Target="../media/image69.wmf"/></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image" Target="../media/image81.gif"/><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33.pdf"/><Relationship Id="rId13"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3.png"/><Relationship Id="rId12" Type="http://schemas.openxmlformats.org/officeDocument/2006/relationships/image" Target="../media/image37.pdf"/><Relationship Id="rId2" Type="http://schemas.openxmlformats.org/officeDocument/2006/relationships/image" Target="../media/image58.pdf"/><Relationship Id="rId1" Type="http://schemas.openxmlformats.org/officeDocument/2006/relationships/slideLayout" Target="../slideLayouts/slideLayout2.xml"/><Relationship Id="rId6" Type="http://schemas.openxmlformats.org/officeDocument/2006/relationships/image" Target="../media/image31.pdf"/><Relationship Id="rId11" Type="http://schemas.openxmlformats.org/officeDocument/2006/relationships/image" Target="../media/image85.png"/><Relationship Id="rId5" Type="http://schemas.openxmlformats.org/officeDocument/2006/relationships/image" Target="../media/image54.png"/><Relationship Id="rId10" Type="http://schemas.openxmlformats.org/officeDocument/2006/relationships/image" Target="../media/image35.pdf"/><Relationship Id="rId4" Type="http://schemas.openxmlformats.org/officeDocument/2006/relationships/image" Target="../media/image4.pdf"/><Relationship Id="rId9"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64.pdf"/><Relationship Id="rId13" Type="http://schemas.openxmlformats.org/officeDocument/2006/relationships/image" Target="../media/image90.png"/><Relationship Id="rId18" Type="http://schemas.openxmlformats.org/officeDocument/2006/relationships/image" Target="../media/image33.pdf"/><Relationship Id="rId21" Type="http://schemas.openxmlformats.org/officeDocument/2006/relationships/image" Target="../media/image85.png"/><Relationship Id="rId12" Type="http://schemas.openxmlformats.org/officeDocument/2006/relationships/image" Target="../media/image70.pdf"/><Relationship Id="rId17" Type="http://schemas.openxmlformats.org/officeDocument/2006/relationships/image" Target="../media/image92.png"/><Relationship Id="rId2" Type="http://schemas.openxmlformats.org/officeDocument/2006/relationships/image" Target="../media/image94.png"/><Relationship Id="rId16" Type="http://schemas.openxmlformats.org/officeDocument/2006/relationships/image" Target="../media/image74.pdf"/><Relationship Id="rId20" Type="http://schemas.openxmlformats.org/officeDocument/2006/relationships/image" Target="../media/image35.pdf"/><Relationship Id="rId1" Type="http://schemas.openxmlformats.org/officeDocument/2006/relationships/slideLayout" Target="../slideLayouts/slideLayout2.xml"/><Relationship Id="rId6" Type="http://schemas.openxmlformats.org/officeDocument/2006/relationships/image" Target="../media/image68.pdf"/><Relationship Id="rId11" Type="http://schemas.openxmlformats.org/officeDocument/2006/relationships/image" Target="../media/image89.png"/><Relationship Id="rId15" Type="http://schemas.openxmlformats.org/officeDocument/2006/relationships/image" Target="../media/image91.png"/><Relationship Id="rId23" Type="http://schemas.openxmlformats.org/officeDocument/2006/relationships/image" Target="../media/image95.png"/><Relationship Id="rId10" Type="http://schemas.openxmlformats.org/officeDocument/2006/relationships/image" Target="../media/image88.png"/><Relationship Id="rId19" Type="http://schemas.openxmlformats.org/officeDocument/2006/relationships/image" Target="../media/image94.png"/><Relationship Id="rId9" Type="http://schemas.openxmlformats.org/officeDocument/2006/relationships/image" Target="../media/image87.png"/><Relationship Id="rId4" Type="http://schemas.openxmlformats.org/officeDocument/2006/relationships/image" Target="../media/image66.pdf"/><Relationship Id="rId14" Type="http://schemas.openxmlformats.org/officeDocument/2006/relationships/image" Target="../media/image72.pdf"/><Relationship Id="rId22" Type="http://schemas.openxmlformats.org/officeDocument/2006/relationships/image" Target="../media/image76.pdf"/></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image" Target="../media/image98.wmf"/><Relationship Id="rId5" Type="http://schemas.openxmlformats.org/officeDocument/2006/relationships/oleObject" Target="../embeddings/oleObject3.bin"/><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8" Type="http://schemas.openxmlformats.org/officeDocument/2006/relationships/image" Target="../media/image116.pdf"/><Relationship Id="rId13" Type="http://schemas.openxmlformats.org/officeDocument/2006/relationships/image" Target="../media/image105.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29.pdf"/><Relationship Id="rId2" Type="http://schemas.openxmlformats.org/officeDocument/2006/relationships/image" Target="../media/image25.pdf"/><Relationship Id="rId1" Type="http://schemas.openxmlformats.org/officeDocument/2006/relationships/slideLayout" Target="../slideLayouts/slideLayout2.xml"/><Relationship Id="rId6" Type="http://schemas.openxmlformats.org/officeDocument/2006/relationships/image" Target="../media/image114.pdf"/><Relationship Id="rId11" Type="http://schemas.openxmlformats.org/officeDocument/2006/relationships/image" Target="../media/image104.png"/><Relationship Id="rId5" Type="http://schemas.openxmlformats.org/officeDocument/2006/relationships/image" Target="../media/image100.png"/><Relationship Id="rId10" Type="http://schemas.openxmlformats.org/officeDocument/2006/relationships/image" Target="../media/image27.pdf"/><Relationship Id="rId4" Type="http://schemas.openxmlformats.org/officeDocument/2006/relationships/image" Target="../media/image112.pdf"/><Relationship Id="rId9" Type="http://schemas.openxmlformats.org/officeDocument/2006/relationships/image" Target="../media/image103.pn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4.png"/><Relationship Id="rId3" Type="http://schemas.openxmlformats.org/officeDocument/2006/relationships/image" Target="../media/image1081.png"/><Relationship Id="rId7" Type="http://schemas.openxmlformats.org/officeDocument/2006/relationships/image" Target="../media/image1120.png"/><Relationship Id="rId12" Type="http://schemas.openxmlformats.org/officeDocument/2006/relationships/image" Target="../media/image110.png"/><Relationship Id="rId2" Type="http://schemas.openxmlformats.org/officeDocument/2006/relationships/image" Target="../media/image1071.png"/><Relationship Id="rId1" Type="http://schemas.openxmlformats.org/officeDocument/2006/relationships/slideLayout" Target="../slideLayouts/slideLayout2.xml"/><Relationship Id="rId6" Type="http://schemas.openxmlformats.org/officeDocument/2006/relationships/image" Target="../media/image1110.png"/><Relationship Id="rId11" Type="http://schemas.openxmlformats.org/officeDocument/2006/relationships/image" Target="../media/image108.png"/><Relationship Id="rId5" Type="http://schemas.openxmlformats.org/officeDocument/2006/relationships/image" Target="../media/image1100.png"/><Relationship Id="rId10" Type="http://schemas.openxmlformats.org/officeDocument/2006/relationships/image" Target="../media/image107.png"/><Relationship Id="rId4" Type="http://schemas.openxmlformats.org/officeDocument/2006/relationships/image" Target="../media/image1091.png"/><Relationship Id="rId9" Type="http://schemas.openxmlformats.org/officeDocument/2006/relationships/image" Target="../media/image106.png"/><Relationship Id="rId14" Type="http://schemas.openxmlformats.org/officeDocument/2006/relationships/image" Target="../media/image115.png"/></Relationships>
</file>

<file path=ppt/slides/_rels/slide34.xml.rels><?xml version="1.0" encoding="UTF-8" standalone="yes"?>
<Relationships xmlns="http://schemas.openxmlformats.org/package/2006/relationships"><Relationship Id="rId8" Type="http://schemas.openxmlformats.org/officeDocument/2006/relationships/image" Target="../media/image1180.png"/><Relationship Id="rId3" Type="http://schemas.openxmlformats.org/officeDocument/2006/relationships/image" Target="../media/image106.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21.png"/><Relationship Id="rId5" Type="http://schemas.openxmlformats.org/officeDocument/2006/relationships/image" Target="../media/image107.wmf"/><Relationship Id="rId10" Type="http://schemas.openxmlformats.org/officeDocument/2006/relationships/image" Target="../media/image111.png"/><Relationship Id="rId4" Type="http://schemas.openxmlformats.org/officeDocument/2006/relationships/oleObject" Target="../embeddings/oleObject5.bin"/><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2" Type="http://schemas.openxmlformats.org/officeDocument/2006/relationships/hyperlink" Target="http://mathworld.wolfram.com/MatrixInverse.html" TargetMode="External"/><Relationship Id="rId1" Type="http://schemas.openxmlformats.org/officeDocument/2006/relationships/slideLayout" Target="../slideLayouts/slideLayout2.xml"/><Relationship Id="rId6" Type="http://schemas.openxmlformats.org/officeDocument/2006/relationships/image" Target="../media/image110.wmf"/><Relationship Id="rId5" Type="http://schemas.openxmlformats.org/officeDocument/2006/relationships/oleObject" Target="../embeddings/oleObject6.bin"/><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36.pdf"/><Relationship Id="rId18" Type="http://schemas.openxmlformats.org/officeDocument/2006/relationships/image" Target="../media/image123.png"/><Relationship Id="rId21" Type="http://schemas.openxmlformats.org/officeDocument/2006/relationships/image" Target="../media/image124.jpeg"/><Relationship Id="rId7" Type="http://schemas.openxmlformats.org/officeDocument/2006/relationships/image" Target="../media/image130.pdf"/><Relationship Id="rId12" Type="http://schemas.openxmlformats.org/officeDocument/2006/relationships/image" Target="../media/image118.png"/><Relationship Id="rId17" Type="http://schemas.openxmlformats.org/officeDocument/2006/relationships/image" Target="../media/image128.pdf"/><Relationship Id="rId2" Type="http://schemas.openxmlformats.org/officeDocument/2006/relationships/image" Target="../media/image122.png"/><Relationship Id="rId16" Type="http://schemas.openxmlformats.org/officeDocument/2006/relationships/image" Target="../media/image127.png"/><Relationship Id="rId20" Type="http://schemas.openxmlformats.org/officeDocument/2006/relationships/image" Target="../media/image129.png"/><Relationship Id="rId1" Type="http://schemas.openxmlformats.org/officeDocument/2006/relationships/slideLayout" Target="../slideLayouts/slideLayout2.xml"/><Relationship Id="rId11" Type="http://schemas.openxmlformats.org/officeDocument/2006/relationships/image" Target="../media/image134.pdf"/><Relationship Id="rId15" Type="http://schemas.openxmlformats.org/officeDocument/2006/relationships/image" Target="../media/image1211.png"/><Relationship Id="rId23" Type="http://schemas.openxmlformats.org/officeDocument/2006/relationships/image" Target="../media/image134.png"/><Relationship Id="rId10" Type="http://schemas.openxmlformats.org/officeDocument/2006/relationships/image" Target="../media/image116.png"/><Relationship Id="rId19" Type="http://schemas.openxmlformats.org/officeDocument/2006/relationships/image" Target="../media/image105.png"/><Relationship Id="rId9" Type="http://schemas.openxmlformats.org/officeDocument/2006/relationships/image" Target="../media/image132.pdf"/><Relationship Id="rId14" Type="http://schemas.openxmlformats.org/officeDocument/2006/relationships/image" Target="../media/image120.png"/><Relationship Id="rId4" Type="http://schemas.openxmlformats.org/officeDocument/2006/relationships/image" Target="../media/image29.pdf"/><Relationship Id="rId22" Type="http://schemas.openxmlformats.org/officeDocument/2006/relationships/image" Target="../media/image131.png"/></Relationships>
</file>

<file path=ppt/slides/_rels/slide37.xml.rels><?xml version="1.0" encoding="UTF-8" standalone="yes"?>
<Relationships xmlns="http://schemas.openxmlformats.org/package/2006/relationships"><Relationship Id="rId13" Type="http://schemas.openxmlformats.org/officeDocument/2006/relationships/image" Target="../media/image141.png"/><Relationship Id="rId18" Type="http://schemas.openxmlformats.org/officeDocument/2006/relationships/image" Target="../media/image139.png"/><Relationship Id="rId26" Type="http://schemas.openxmlformats.org/officeDocument/2006/relationships/image" Target="../media/image145.png"/><Relationship Id="rId39" Type="http://schemas.openxmlformats.org/officeDocument/2006/relationships/customXml" Target="../ink/ink13.xml"/><Relationship Id="rId3" Type="http://schemas.openxmlformats.org/officeDocument/2006/relationships/tags" Target="../tags/tag3.xml"/><Relationship Id="rId21" Type="http://schemas.openxmlformats.org/officeDocument/2006/relationships/customXml" Target="../ink/ink4.xml"/><Relationship Id="rId34" Type="http://schemas.openxmlformats.org/officeDocument/2006/relationships/image" Target="../media/image149.png"/><Relationship Id="rId42" Type="http://schemas.openxmlformats.org/officeDocument/2006/relationships/image" Target="../media/image153.png"/><Relationship Id="rId47" Type="http://schemas.openxmlformats.org/officeDocument/2006/relationships/customXml" Target="../ink/ink17.xml"/><Relationship Id="rId50" Type="http://schemas.openxmlformats.org/officeDocument/2006/relationships/image" Target="../media/image157.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customXml" Target="../ink/ink2.xml"/><Relationship Id="rId25" Type="http://schemas.openxmlformats.org/officeDocument/2006/relationships/customXml" Target="../ink/ink6.xml"/><Relationship Id="rId33" Type="http://schemas.openxmlformats.org/officeDocument/2006/relationships/customXml" Target="../ink/ink10.xml"/><Relationship Id="rId38" Type="http://schemas.openxmlformats.org/officeDocument/2006/relationships/image" Target="../media/image151.png"/><Relationship Id="rId46" Type="http://schemas.openxmlformats.org/officeDocument/2006/relationships/image" Target="../media/image155.png"/><Relationship Id="rId2" Type="http://schemas.openxmlformats.org/officeDocument/2006/relationships/tags" Target="../tags/tag2.xml"/><Relationship Id="rId16" Type="http://schemas.openxmlformats.org/officeDocument/2006/relationships/image" Target="../media/image138.png"/><Relationship Id="rId20" Type="http://schemas.openxmlformats.org/officeDocument/2006/relationships/image" Target="../media/image142.png"/><Relationship Id="rId29" Type="http://schemas.openxmlformats.org/officeDocument/2006/relationships/customXml" Target="../ink/ink8.xml"/><Relationship Id="rId41" Type="http://schemas.openxmlformats.org/officeDocument/2006/relationships/customXml" Target="../ink/ink14.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30.png"/><Relationship Id="rId24" Type="http://schemas.openxmlformats.org/officeDocument/2006/relationships/image" Target="../media/image144.png"/><Relationship Id="rId32" Type="http://schemas.openxmlformats.org/officeDocument/2006/relationships/image" Target="../media/image148.png"/><Relationship Id="rId37" Type="http://schemas.openxmlformats.org/officeDocument/2006/relationships/customXml" Target="../ink/ink12.xml"/><Relationship Id="rId40" Type="http://schemas.openxmlformats.org/officeDocument/2006/relationships/image" Target="../media/image152.png"/><Relationship Id="rId45" Type="http://schemas.openxmlformats.org/officeDocument/2006/relationships/customXml" Target="../ink/ink16.xml"/><Relationship Id="rId5" Type="http://schemas.openxmlformats.org/officeDocument/2006/relationships/tags" Target="../tags/tag5.xml"/><Relationship Id="rId15" Type="http://schemas.openxmlformats.org/officeDocument/2006/relationships/customXml" Target="../ink/ink1.xml"/><Relationship Id="rId23" Type="http://schemas.openxmlformats.org/officeDocument/2006/relationships/customXml" Target="../ink/ink5.xml"/><Relationship Id="rId28" Type="http://schemas.openxmlformats.org/officeDocument/2006/relationships/image" Target="../media/image146.png"/><Relationship Id="rId36" Type="http://schemas.openxmlformats.org/officeDocument/2006/relationships/image" Target="../media/image150.png"/><Relationship Id="rId49" Type="http://schemas.openxmlformats.org/officeDocument/2006/relationships/customXml" Target="../ink/ink18.xml"/><Relationship Id="rId10" Type="http://schemas.openxmlformats.org/officeDocument/2006/relationships/image" Target="../media/image128.png"/><Relationship Id="rId19" Type="http://schemas.openxmlformats.org/officeDocument/2006/relationships/customXml" Target="../ink/ink3.xml"/><Relationship Id="rId31" Type="http://schemas.openxmlformats.org/officeDocument/2006/relationships/customXml" Target="../ink/ink9.xml"/><Relationship Id="rId44" Type="http://schemas.openxmlformats.org/officeDocument/2006/relationships/image" Target="../media/image154.png"/><Relationship Id="rId52" Type="http://schemas.openxmlformats.org/officeDocument/2006/relationships/image" Target="../media/image158.png"/><Relationship Id="rId4" Type="http://schemas.openxmlformats.org/officeDocument/2006/relationships/tags" Target="../tags/tag4.xml"/><Relationship Id="rId9" Type="http://schemas.openxmlformats.org/officeDocument/2006/relationships/image" Target="../media/image126.png"/><Relationship Id="rId14" Type="http://schemas.openxmlformats.org/officeDocument/2006/relationships/image" Target="../media/image136.png"/><Relationship Id="rId22" Type="http://schemas.openxmlformats.org/officeDocument/2006/relationships/image" Target="../media/image143.png"/><Relationship Id="rId27" Type="http://schemas.openxmlformats.org/officeDocument/2006/relationships/customXml" Target="../ink/ink7.xml"/><Relationship Id="rId30" Type="http://schemas.openxmlformats.org/officeDocument/2006/relationships/image" Target="../media/image147.png"/><Relationship Id="rId35" Type="http://schemas.openxmlformats.org/officeDocument/2006/relationships/customXml" Target="../ink/ink11.xml"/><Relationship Id="rId43" Type="http://schemas.openxmlformats.org/officeDocument/2006/relationships/customXml" Target="../ink/ink15.xml"/><Relationship Id="rId48" Type="http://schemas.openxmlformats.org/officeDocument/2006/relationships/image" Target="../media/image156.png"/><Relationship Id="rId8" Type="http://schemas.openxmlformats.org/officeDocument/2006/relationships/image" Target="../media/image125.png"/><Relationship Id="rId51" Type="http://schemas.openxmlformats.org/officeDocument/2006/relationships/customXml" Target="../ink/ink19.xml"/></Relationships>
</file>

<file path=ppt/slides/_rels/slide38.xml.rels><?xml version="1.0" encoding="UTF-8" standalone="yes"?>
<Relationships xmlns="http://schemas.openxmlformats.org/package/2006/relationships"><Relationship Id="rId3" Type="http://schemas.openxmlformats.org/officeDocument/2006/relationships/image" Target="../media/image1430.png"/><Relationship Id="rId7" Type="http://schemas.openxmlformats.org/officeDocument/2006/relationships/image" Target="../media/image138.jpe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450.png"/><Relationship Id="rId4" Type="http://schemas.openxmlformats.org/officeDocument/2006/relationships/image" Target="../media/image1440.png"/></Relationships>
</file>

<file path=ppt/slides/_rels/slide3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00.png"/><Relationship Id="rId7" Type="http://schemas.openxmlformats.org/officeDocument/2006/relationships/image" Target="../media/image140.wmf"/><Relationship Id="rId1" Type="http://schemas.openxmlformats.org/officeDocument/2006/relationships/slideLayout" Target="../slideLayouts/slideLayout2.xml"/><Relationship Id="rId6" Type="http://schemas.openxmlformats.org/officeDocument/2006/relationships/oleObject" Target="../embeddings/oleObject8.bin"/><Relationship Id="rId5" Type="http://schemas.openxmlformats.org/officeDocument/2006/relationships/image" Target="../media/image139.wmf"/><Relationship Id="rId10" Type="http://schemas.openxmlformats.org/officeDocument/2006/relationships/image" Target="../media/image162.emf"/><Relationship Id="rId4" Type="http://schemas.openxmlformats.org/officeDocument/2006/relationships/oleObject" Target="../embeddings/oleObject7.bin"/><Relationship Id="rId9" Type="http://schemas.openxmlformats.org/officeDocument/2006/relationships/image" Target="../media/image161.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520.png"/><Relationship Id="rId7" Type="http://schemas.openxmlformats.org/officeDocument/2006/relationships/image" Target="../media/image1560.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550.png"/><Relationship Id="rId5" Type="http://schemas.openxmlformats.org/officeDocument/2006/relationships/image" Target="../media/image1561.png"/><Relationship Id="rId4" Type="http://schemas.openxmlformats.org/officeDocument/2006/relationships/image" Target="../media/image1551.png"/></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4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people.eecs.berkeley.edu/~wainwrig/stat241b/scholkopf_kernel.pdf" TargetMode="External"/><Relationship Id="rId1" Type="http://schemas.openxmlformats.org/officeDocument/2006/relationships/slideLayout" Target="../slideLayouts/slideLayout2.xml"/><Relationship Id="rId4" Type="http://schemas.openxmlformats.org/officeDocument/2006/relationships/image" Target="../media/image173.jpeg"/></Relationships>
</file>

<file path=ppt/slides/_rels/slide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50.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Cauchy_distribution" TargetMode="External"/><Relationship Id="rId2" Type="http://schemas.openxmlformats.org/officeDocument/2006/relationships/hyperlink" Target="https://en.wikipedia.org/wiki/Student-t_distribution" TargetMode="External"/><Relationship Id="rId1" Type="http://schemas.openxmlformats.org/officeDocument/2006/relationships/slideLayout" Target="../slideLayouts/slideLayout2.xml"/><Relationship Id="rId6" Type="http://schemas.openxmlformats.org/officeDocument/2006/relationships/image" Target="../media/image186.emf"/><Relationship Id="rId5" Type="http://schemas.openxmlformats.org/officeDocument/2006/relationships/image" Target="../media/image185.png"/><Relationship Id="rId4" Type="http://schemas.openxmlformats.org/officeDocument/2006/relationships/image" Target="../media/image184.png"/></Relationships>
</file>

<file path=ppt/slides/_rels/slide5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arxiv.org/abs/1602.00370"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9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0.png"/></Relationships>
</file>

<file path=ppt/slides/_rels/slide7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gif"/><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127" name="Text Box 12"/>
          <p:cNvSpPr txBox="1">
            <a:spLocks noChangeArrowheads="1"/>
          </p:cNvSpPr>
          <p:nvPr/>
        </p:nvSpPr>
        <p:spPr bwMode="gray">
          <a:xfrm>
            <a:off x="1043608" y="4521314"/>
            <a:ext cx="6912768" cy="707886"/>
          </a:xfrm>
          <a:prstGeom prst="rect">
            <a:avLst/>
          </a:prstGeom>
          <a:solidFill>
            <a:schemeClr val="accent6">
              <a:lumMod val="60000"/>
              <a:lumOff val="40000"/>
              <a:alpha val="59000"/>
            </a:schemeClr>
          </a:solidFill>
          <a:ln w="9525" algn="ctr">
            <a:noFill/>
            <a:miter lim="800000"/>
            <a:headEnd/>
            <a:tailEnd/>
          </a:ln>
          <a:effectLst/>
        </p:spPr>
        <p:txBody>
          <a:bodyPr wrap="square">
            <a:spAutoFit/>
          </a:bodyPr>
          <a:lstStyle/>
          <a:p>
            <a:pPr algn="ctr" eaLnBrk="0" hangingPunct="0"/>
            <a:r>
              <a:rPr lang="en-US" sz="2000" b="1" dirty="0">
                <a:solidFill>
                  <a:schemeClr val="tx2">
                    <a:lumMod val="50000"/>
                  </a:schemeClr>
                </a:solidFill>
                <a:latin typeface="+mj-lt"/>
                <a:ea typeface="Arial Unicode MS" panose="020B0604020202020204" pitchFamily="34" charset="-122"/>
                <a:cs typeface="Times" panose="02020603050405020304" pitchFamily="18" charset="0"/>
              </a:rPr>
              <a:t>Instructor: Kai Zhang</a:t>
            </a:r>
          </a:p>
          <a:p>
            <a:pPr algn="ctr" eaLnBrk="0" hangingPunct="0"/>
            <a:r>
              <a:rPr lang="en-US" sz="2000" b="1" dirty="0">
                <a:solidFill>
                  <a:schemeClr val="tx2">
                    <a:lumMod val="50000"/>
                  </a:schemeClr>
                </a:solidFill>
                <a:latin typeface="+mj-lt"/>
                <a:ea typeface="Arial Unicode MS" panose="020B0604020202020204" pitchFamily="34" charset="-122"/>
                <a:cs typeface="Times" panose="02020603050405020304" pitchFamily="18" charset="0"/>
              </a:rPr>
              <a:t>CIS @ Temple University, </a:t>
            </a:r>
            <a:r>
              <a:rPr lang="en-US" sz="2000" b="1">
                <a:solidFill>
                  <a:schemeClr val="tx2">
                    <a:lumMod val="50000"/>
                  </a:schemeClr>
                </a:solidFill>
                <a:latin typeface="+mj-lt"/>
                <a:ea typeface="Arial Unicode MS" panose="020B0604020202020204" pitchFamily="34" charset="-122"/>
                <a:cs typeface="Times" panose="02020603050405020304" pitchFamily="18" charset="0"/>
              </a:rPr>
              <a:t>Spring 2021</a:t>
            </a:r>
            <a:endParaRPr lang="en-US" sz="2000" b="1" dirty="0">
              <a:solidFill>
                <a:schemeClr val="accent1">
                  <a:lumMod val="75000"/>
                </a:schemeClr>
              </a:solidFill>
              <a:latin typeface="+mj-lt"/>
              <a:ea typeface="Arial Unicode MS" panose="020B0604020202020204" pitchFamily="34" charset="-122"/>
              <a:cs typeface="Times" panose="02020603050405020304" pitchFamily="18" charset="0"/>
            </a:endParaRPr>
          </a:p>
        </p:txBody>
      </p:sp>
      <p:sp>
        <p:nvSpPr>
          <p:cNvPr id="4" name="矩形 3"/>
          <p:cNvSpPr/>
          <p:nvPr/>
        </p:nvSpPr>
        <p:spPr>
          <a:xfrm>
            <a:off x="287524" y="1496978"/>
            <a:ext cx="8424936" cy="1138773"/>
          </a:xfrm>
          <a:prstGeom prst="rect">
            <a:avLst/>
          </a:prstGeom>
          <a:solidFill>
            <a:schemeClr val="accent3">
              <a:alpha val="52000"/>
            </a:schemeClr>
          </a:solidFill>
          <a:ln>
            <a:solidFill>
              <a:schemeClr val="tx1"/>
            </a:solidFill>
          </a:ln>
        </p:spPr>
        <p:txBody>
          <a:bodyPr wrap="square">
            <a:spAutoFit/>
          </a:bodyPr>
          <a:lstStyle/>
          <a:p>
            <a:pPr algn="ctr" eaLnBrk="0" hangingPunct="0"/>
            <a:r>
              <a:rPr lang="en-US" altLang="zh-CN" sz="3600" b="1" dirty="0">
                <a:solidFill>
                  <a:schemeClr val="accent1">
                    <a:lumMod val="75000"/>
                  </a:schemeClr>
                </a:solidFill>
                <a:ea typeface="Batang" panose="02030600000101010101" pitchFamily="18" charset="-127"/>
                <a:cs typeface="Times" panose="02020603050405020304" pitchFamily="18" charset="0"/>
              </a:rPr>
              <a:t>CIS 5525: Neural Computation</a:t>
            </a:r>
          </a:p>
          <a:p>
            <a:pPr algn="ctr" eaLnBrk="0" hangingPunct="0"/>
            <a:r>
              <a:rPr lang="en-US" altLang="zh-CN" sz="3200" b="1" i="1" dirty="0">
                <a:solidFill>
                  <a:schemeClr val="accent1">
                    <a:lumMod val="75000"/>
                  </a:schemeClr>
                </a:solidFill>
                <a:ea typeface="Batang" panose="02030600000101010101" pitchFamily="18" charset="-127"/>
                <a:cs typeface="Times" panose="02020603050405020304" pitchFamily="18" charset="0"/>
              </a:rPr>
              <a:t>Week I: Introduction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398DF-A7C3-4CB9-8846-BE2EDAF0FC5F}"/>
              </a:ext>
            </a:extLst>
          </p:cNvPr>
          <p:cNvSpPr>
            <a:spLocks noGrp="1"/>
          </p:cNvSpPr>
          <p:nvPr>
            <p:ph type="title"/>
          </p:nvPr>
        </p:nvSpPr>
        <p:spPr/>
        <p:txBody>
          <a:bodyPr>
            <a:normAutofit/>
          </a:bodyPr>
          <a:lstStyle/>
          <a:p>
            <a:r>
              <a:rPr lang="en-US" altLang="zh-CN" sz="3600" b="1" dirty="0"/>
              <a:t>Turing Award for Deep Learning</a:t>
            </a:r>
            <a:endParaRPr lang="zh-CN" altLang="en-US" sz="3600" b="1" dirty="0"/>
          </a:p>
        </p:txBody>
      </p:sp>
      <p:pic>
        <p:nvPicPr>
          <p:cNvPr id="4" name="内容占位符 3">
            <a:extLst>
              <a:ext uri="{FF2B5EF4-FFF2-40B4-BE49-F238E27FC236}">
                <a16:creationId xmlns:a16="http://schemas.microsoft.com/office/drawing/2014/main" id="{6049B485-2B5C-4E74-816E-3B05E6431240}"/>
              </a:ext>
            </a:extLst>
          </p:cNvPr>
          <p:cNvPicPr>
            <a:picLocks noGrp="1" noChangeAspect="1"/>
          </p:cNvPicPr>
          <p:nvPr>
            <p:ph idx="1"/>
          </p:nvPr>
        </p:nvPicPr>
        <p:blipFill>
          <a:blip r:embed="rId2"/>
          <a:stretch>
            <a:fillRect/>
          </a:stretch>
        </p:blipFill>
        <p:spPr>
          <a:xfrm>
            <a:off x="755576" y="1384175"/>
            <a:ext cx="5092962" cy="3486329"/>
          </a:xfrm>
          <a:prstGeom prst="rect">
            <a:avLst/>
          </a:prstGeom>
        </p:spPr>
      </p:pic>
      <p:sp>
        <p:nvSpPr>
          <p:cNvPr id="5" name="矩形 4">
            <a:extLst>
              <a:ext uri="{FF2B5EF4-FFF2-40B4-BE49-F238E27FC236}">
                <a16:creationId xmlns:a16="http://schemas.microsoft.com/office/drawing/2014/main" id="{7D46FF60-463E-41CB-AC05-3B8372023566}"/>
              </a:ext>
            </a:extLst>
          </p:cNvPr>
          <p:cNvSpPr/>
          <p:nvPr/>
        </p:nvSpPr>
        <p:spPr>
          <a:xfrm>
            <a:off x="755576" y="5172164"/>
            <a:ext cx="7344816" cy="1077218"/>
          </a:xfrm>
          <a:prstGeom prst="rect">
            <a:avLst/>
          </a:prstGeom>
        </p:spPr>
        <p:txBody>
          <a:bodyPr wrap="square">
            <a:spAutoFit/>
          </a:bodyPr>
          <a:lstStyle/>
          <a:p>
            <a:r>
              <a:rPr lang="en-US" altLang="zh-CN" sz="2400" b="1" dirty="0"/>
              <a:t>Turing Award given for: </a:t>
            </a:r>
          </a:p>
          <a:p>
            <a:r>
              <a:rPr lang="en-US" altLang="zh-CN" sz="2000" dirty="0"/>
              <a:t>“The conceptual and engineering breakthroughs that have made deep neural networks a critical component of computing.”</a:t>
            </a:r>
            <a:endParaRPr lang="zh-CN" altLang="en-US" sz="2000" dirty="0"/>
          </a:p>
        </p:txBody>
      </p:sp>
      <p:sp>
        <p:nvSpPr>
          <p:cNvPr id="6" name="矩形 5">
            <a:extLst>
              <a:ext uri="{FF2B5EF4-FFF2-40B4-BE49-F238E27FC236}">
                <a16:creationId xmlns:a16="http://schemas.microsoft.com/office/drawing/2014/main" id="{625506D7-325C-4AF7-ADA0-C49244E23A13}"/>
              </a:ext>
            </a:extLst>
          </p:cNvPr>
          <p:cNvSpPr/>
          <p:nvPr/>
        </p:nvSpPr>
        <p:spPr>
          <a:xfrm>
            <a:off x="6146914" y="1415796"/>
            <a:ext cx="2481320" cy="1200329"/>
          </a:xfrm>
          <a:prstGeom prst="rect">
            <a:avLst/>
          </a:prstGeom>
        </p:spPr>
        <p:txBody>
          <a:bodyPr wrap="none">
            <a:spAutoFit/>
          </a:bodyPr>
          <a:lstStyle/>
          <a:p>
            <a:r>
              <a:rPr lang="en-US" altLang="zh-CN" sz="2400" dirty="0"/>
              <a:t>• Yann </a:t>
            </a:r>
            <a:r>
              <a:rPr lang="en-US" altLang="zh-CN" sz="2400" dirty="0" err="1"/>
              <a:t>LeCun</a:t>
            </a:r>
            <a:r>
              <a:rPr lang="en-US" altLang="zh-CN" sz="2400" dirty="0"/>
              <a:t> </a:t>
            </a:r>
          </a:p>
          <a:p>
            <a:r>
              <a:rPr lang="en-US" altLang="zh-CN" sz="2400" dirty="0"/>
              <a:t>• Geoffrey Hinton </a:t>
            </a:r>
          </a:p>
          <a:p>
            <a:r>
              <a:rPr lang="en-US" altLang="zh-CN" sz="2400" dirty="0"/>
              <a:t>• </a:t>
            </a:r>
            <a:r>
              <a:rPr lang="en-US" altLang="zh-CN" sz="2400" dirty="0" err="1"/>
              <a:t>Yoshua</a:t>
            </a:r>
            <a:r>
              <a:rPr lang="en-US" altLang="zh-CN" sz="2400" dirty="0"/>
              <a:t> </a:t>
            </a:r>
            <a:r>
              <a:rPr lang="en-US" altLang="zh-CN" sz="2400" dirty="0" err="1"/>
              <a:t>Bengio</a:t>
            </a:r>
            <a:endParaRPr lang="zh-CN" altLang="en-US" sz="2400" dirty="0"/>
          </a:p>
        </p:txBody>
      </p:sp>
    </p:spTree>
    <p:extLst>
      <p:ext uri="{BB962C8B-B14F-4D97-AF65-F5344CB8AC3E}">
        <p14:creationId xmlns:p14="http://schemas.microsoft.com/office/powerpoint/2010/main" val="404206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CCB35-DF9F-4A7D-9316-8AAB4B51410E}"/>
              </a:ext>
            </a:extLst>
          </p:cNvPr>
          <p:cNvSpPr>
            <a:spLocks noGrp="1"/>
          </p:cNvSpPr>
          <p:nvPr>
            <p:ph type="title"/>
          </p:nvPr>
        </p:nvSpPr>
        <p:spPr/>
        <p:txBody>
          <a:bodyPr>
            <a:normAutofit/>
          </a:bodyPr>
          <a:lstStyle/>
          <a:p>
            <a:r>
              <a:rPr lang="en-US" altLang="zh-CN" sz="3600" b="1" dirty="0"/>
              <a:t>Deep Learning in Industry</a:t>
            </a:r>
            <a:endParaRPr lang="zh-CN" altLang="en-US" sz="3600" b="1" dirty="0"/>
          </a:p>
        </p:txBody>
      </p:sp>
      <p:sp>
        <p:nvSpPr>
          <p:cNvPr id="3" name="内容占位符 2">
            <a:extLst>
              <a:ext uri="{FF2B5EF4-FFF2-40B4-BE49-F238E27FC236}">
                <a16:creationId xmlns:a16="http://schemas.microsoft.com/office/drawing/2014/main" id="{8E060394-D689-439C-A645-24D8C097123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1B427DB-295E-47FB-8122-EC2172FC9F71}"/>
              </a:ext>
            </a:extLst>
          </p:cNvPr>
          <p:cNvPicPr>
            <a:picLocks noChangeAspect="1"/>
          </p:cNvPicPr>
          <p:nvPr/>
        </p:nvPicPr>
        <p:blipFill>
          <a:blip r:embed="rId2"/>
          <a:stretch>
            <a:fillRect/>
          </a:stretch>
        </p:blipFill>
        <p:spPr>
          <a:xfrm>
            <a:off x="243237" y="1600200"/>
            <a:ext cx="8900763" cy="3865095"/>
          </a:xfrm>
          <a:prstGeom prst="rect">
            <a:avLst/>
          </a:prstGeom>
        </p:spPr>
      </p:pic>
    </p:spTree>
    <p:extLst>
      <p:ext uri="{BB962C8B-B14F-4D97-AF65-F5344CB8AC3E}">
        <p14:creationId xmlns:p14="http://schemas.microsoft.com/office/powerpoint/2010/main" val="2526550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C0651-484B-4CD9-B5CA-FFDD854D0D07}"/>
              </a:ext>
            </a:extLst>
          </p:cNvPr>
          <p:cNvSpPr>
            <a:spLocks noGrp="1"/>
          </p:cNvSpPr>
          <p:nvPr>
            <p:ph type="title"/>
          </p:nvPr>
        </p:nvSpPr>
        <p:spPr/>
        <p:txBody>
          <a:bodyPr>
            <a:normAutofit/>
          </a:bodyPr>
          <a:lstStyle/>
          <a:p>
            <a:r>
              <a:rPr lang="en-US" altLang="zh-CN" sz="3600" b="1" dirty="0"/>
              <a:t>Deep Learning in Industry</a:t>
            </a:r>
            <a:endParaRPr lang="zh-CN" altLang="en-US" sz="3600" dirty="0"/>
          </a:p>
        </p:txBody>
      </p:sp>
      <p:sp>
        <p:nvSpPr>
          <p:cNvPr id="3" name="内容占位符 2">
            <a:extLst>
              <a:ext uri="{FF2B5EF4-FFF2-40B4-BE49-F238E27FC236}">
                <a16:creationId xmlns:a16="http://schemas.microsoft.com/office/drawing/2014/main" id="{285372E7-61C0-4EEF-92BA-721945961A20}"/>
              </a:ext>
            </a:extLst>
          </p:cNvPr>
          <p:cNvSpPr>
            <a:spLocks noGrp="1"/>
          </p:cNvSpPr>
          <p:nvPr>
            <p:ph idx="1"/>
          </p:nvPr>
        </p:nvSpPr>
        <p:spPr>
          <a:xfrm>
            <a:off x="426368" y="1484784"/>
            <a:ext cx="8229600" cy="4525963"/>
          </a:xfrm>
        </p:spPr>
        <p:txBody>
          <a:bodyPr>
            <a:normAutofit/>
          </a:bodyPr>
          <a:lstStyle/>
          <a:p>
            <a:r>
              <a:rPr lang="en-US" altLang="zh-CN" sz="2600" dirty="0"/>
              <a:t>Facebook AI Research</a:t>
            </a:r>
            <a:endParaRPr lang="zh-CN" altLang="en-US" sz="2600" dirty="0"/>
          </a:p>
        </p:txBody>
      </p:sp>
      <p:pic>
        <p:nvPicPr>
          <p:cNvPr id="4" name="图片 3">
            <a:extLst>
              <a:ext uri="{FF2B5EF4-FFF2-40B4-BE49-F238E27FC236}">
                <a16:creationId xmlns:a16="http://schemas.microsoft.com/office/drawing/2014/main" id="{223BC5A5-29AA-457C-B4C2-C983B0325014}"/>
              </a:ext>
            </a:extLst>
          </p:cNvPr>
          <p:cNvPicPr>
            <a:picLocks noChangeAspect="1"/>
          </p:cNvPicPr>
          <p:nvPr/>
        </p:nvPicPr>
        <p:blipFill>
          <a:blip r:embed="rId2"/>
          <a:stretch>
            <a:fillRect/>
          </a:stretch>
        </p:blipFill>
        <p:spPr>
          <a:xfrm>
            <a:off x="1043608" y="1988840"/>
            <a:ext cx="6046640" cy="4796804"/>
          </a:xfrm>
          <a:prstGeom prst="rect">
            <a:avLst/>
          </a:prstGeom>
        </p:spPr>
      </p:pic>
    </p:spTree>
    <p:extLst>
      <p:ext uri="{BB962C8B-B14F-4D97-AF65-F5344CB8AC3E}">
        <p14:creationId xmlns:p14="http://schemas.microsoft.com/office/powerpoint/2010/main" val="2051148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9578C6-CEF4-439B-A632-F8238ABE6DAC}"/>
              </a:ext>
            </a:extLst>
          </p:cNvPr>
          <p:cNvSpPr>
            <a:spLocks noGrp="1"/>
          </p:cNvSpPr>
          <p:nvPr>
            <p:ph type="title"/>
          </p:nvPr>
        </p:nvSpPr>
        <p:spPr/>
        <p:txBody>
          <a:bodyPr>
            <a:normAutofit/>
          </a:bodyPr>
          <a:lstStyle/>
          <a:p>
            <a:r>
              <a:rPr lang="en-US" altLang="zh-CN" sz="3600" b="1" dirty="0"/>
              <a:t>Deep Learning Applications</a:t>
            </a:r>
            <a:endParaRPr lang="zh-CN" altLang="en-US" sz="3600" b="1" dirty="0"/>
          </a:p>
        </p:txBody>
      </p:sp>
      <p:sp>
        <p:nvSpPr>
          <p:cNvPr id="3" name="内容占位符 2">
            <a:extLst>
              <a:ext uri="{FF2B5EF4-FFF2-40B4-BE49-F238E27FC236}">
                <a16:creationId xmlns:a16="http://schemas.microsoft.com/office/drawing/2014/main" id="{E7E207CD-2BDD-420C-B78E-2C9A7973065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DA30206-F994-4310-8D53-736FF4E21650}"/>
              </a:ext>
            </a:extLst>
          </p:cNvPr>
          <p:cNvPicPr>
            <a:picLocks noChangeAspect="1"/>
          </p:cNvPicPr>
          <p:nvPr/>
        </p:nvPicPr>
        <p:blipFill>
          <a:blip r:embed="rId2"/>
          <a:stretch>
            <a:fillRect/>
          </a:stretch>
        </p:blipFill>
        <p:spPr>
          <a:xfrm>
            <a:off x="0" y="1600200"/>
            <a:ext cx="9144000" cy="4159706"/>
          </a:xfrm>
          <a:prstGeom prst="rect">
            <a:avLst/>
          </a:prstGeom>
        </p:spPr>
      </p:pic>
    </p:spTree>
    <p:extLst>
      <p:ext uri="{BB962C8B-B14F-4D97-AF65-F5344CB8AC3E}">
        <p14:creationId xmlns:p14="http://schemas.microsoft.com/office/powerpoint/2010/main" val="4171148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5FA087-71BE-4C06-B1D9-7080CDB6D96E}"/>
              </a:ext>
            </a:extLst>
          </p:cNvPr>
          <p:cNvSpPr>
            <a:spLocks noGrp="1"/>
          </p:cNvSpPr>
          <p:nvPr>
            <p:ph type="title"/>
          </p:nvPr>
        </p:nvSpPr>
        <p:spPr/>
        <p:txBody>
          <a:bodyPr>
            <a:normAutofit/>
          </a:bodyPr>
          <a:lstStyle/>
          <a:p>
            <a:r>
              <a:rPr lang="en-US" altLang="zh-CN" sz="3600" b="1" dirty="0"/>
              <a:t>Deep Learning Applications</a:t>
            </a:r>
            <a:endParaRPr lang="zh-CN" altLang="en-US" sz="3600" dirty="0"/>
          </a:p>
        </p:txBody>
      </p:sp>
      <p:sp>
        <p:nvSpPr>
          <p:cNvPr id="3" name="内容占位符 2">
            <a:extLst>
              <a:ext uri="{FF2B5EF4-FFF2-40B4-BE49-F238E27FC236}">
                <a16:creationId xmlns:a16="http://schemas.microsoft.com/office/drawing/2014/main" id="{F2FD1877-8F71-4050-825E-478040B1678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C0983D3-7D29-4894-8E57-57DB9092A862}"/>
              </a:ext>
            </a:extLst>
          </p:cNvPr>
          <p:cNvPicPr>
            <a:picLocks noChangeAspect="1"/>
          </p:cNvPicPr>
          <p:nvPr/>
        </p:nvPicPr>
        <p:blipFill>
          <a:blip r:embed="rId2"/>
          <a:stretch>
            <a:fillRect/>
          </a:stretch>
        </p:blipFill>
        <p:spPr>
          <a:xfrm>
            <a:off x="0" y="1579313"/>
            <a:ext cx="9144000" cy="4252467"/>
          </a:xfrm>
          <a:prstGeom prst="rect">
            <a:avLst/>
          </a:prstGeom>
        </p:spPr>
      </p:pic>
    </p:spTree>
    <p:extLst>
      <p:ext uri="{BB962C8B-B14F-4D97-AF65-F5344CB8AC3E}">
        <p14:creationId xmlns:p14="http://schemas.microsoft.com/office/powerpoint/2010/main" val="2622637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D1B68-51A5-4EF9-86E1-7DF7D68F9208}"/>
              </a:ext>
            </a:extLst>
          </p:cNvPr>
          <p:cNvSpPr>
            <a:spLocks noGrp="1"/>
          </p:cNvSpPr>
          <p:nvPr>
            <p:ph type="title"/>
          </p:nvPr>
        </p:nvSpPr>
        <p:spPr/>
        <p:txBody>
          <a:bodyPr>
            <a:normAutofit/>
          </a:bodyPr>
          <a:lstStyle/>
          <a:p>
            <a:r>
              <a:rPr lang="en-US" altLang="zh-CN" sz="3600" b="1" dirty="0"/>
              <a:t>Deep Learning Applications</a:t>
            </a:r>
            <a:endParaRPr lang="zh-CN" altLang="en-US" sz="3600" dirty="0"/>
          </a:p>
        </p:txBody>
      </p:sp>
      <p:sp>
        <p:nvSpPr>
          <p:cNvPr id="3" name="内容占位符 2">
            <a:extLst>
              <a:ext uri="{FF2B5EF4-FFF2-40B4-BE49-F238E27FC236}">
                <a16:creationId xmlns:a16="http://schemas.microsoft.com/office/drawing/2014/main" id="{32C1652D-8C86-4262-9F05-A08D4AEB234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2C81544-A016-4EAD-BA6C-AF5EA103022B}"/>
              </a:ext>
            </a:extLst>
          </p:cNvPr>
          <p:cNvPicPr>
            <a:picLocks noChangeAspect="1"/>
          </p:cNvPicPr>
          <p:nvPr/>
        </p:nvPicPr>
        <p:blipFill>
          <a:blip r:embed="rId2"/>
          <a:stretch>
            <a:fillRect/>
          </a:stretch>
        </p:blipFill>
        <p:spPr>
          <a:xfrm>
            <a:off x="35496" y="1417638"/>
            <a:ext cx="9144000" cy="4228177"/>
          </a:xfrm>
          <a:prstGeom prst="rect">
            <a:avLst/>
          </a:prstGeom>
        </p:spPr>
      </p:pic>
      <p:sp>
        <p:nvSpPr>
          <p:cNvPr id="5" name="矩形 4">
            <a:extLst>
              <a:ext uri="{FF2B5EF4-FFF2-40B4-BE49-F238E27FC236}">
                <a16:creationId xmlns:a16="http://schemas.microsoft.com/office/drawing/2014/main" id="{28DD976B-D566-4DFA-9742-45E52075859A}"/>
              </a:ext>
            </a:extLst>
          </p:cNvPr>
          <p:cNvSpPr/>
          <p:nvPr/>
        </p:nvSpPr>
        <p:spPr>
          <a:xfrm>
            <a:off x="1043608" y="5802997"/>
            <a:ext cx="7416824" cy="646331"/>
          </a:xfrm>
          <a:prstGeom prst="rect">
            <a:avLst/>
          </a:prstGeom>
        </p:spPr>
        <p:txBody>
          <a:bodyPr wrap="square">
            <a:spAutoFit/>
          </a:bodyPr>
          <a:lstStyle/>
          <a:p>
            <a:r>
              <a:rPr lang="en-US" altLang="zh-CN" dirty="0"/>
              <a:t>Figure from the paper “</a:t>
            </a:r>
            <a:r>
              <a:rPr lang="en-US" altLang="zh-CN" dirty="0" err="1"/>
              <a:t>DenseCap</a:t>
            </a:r>
            <a:r>
              <a:rPr lang="en-US" altLang="zh-CN" dirty="0"/>
              <a:t>: Fully Convolutional Localization Networks for Dense Captioning”, by Justin Johnson, Andrej </a:t>
            </a:r>
            <a:r>
              <a:rPr lang="en-US" altLang="zh-CN" dirty="0" err="1"/>
              <a:t>Karpathy</a:t>
            </a:r>
            <a:r>
              <a:rPr lang="en-US" altLang="zh-CN" dirty="0"/>
              <a:t>, Li Fei-Fei</a:t>
            </a:r>
            <a:endParaRPr lang="zh-CN" altLang="en-US" dirty="0"/>
          </a:p>
        </p:txBody>
      </p:sp>
    </p:spTree>
    <p:extLst>
      <p:ext uri="{BB962C8B-B14F-4D97-AF65-F5344CB8AC3E}">
        <p14:creationId xmlns:p14="http://schemas.microsoft.com/office/powerpoint/2010/main" val="2369494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02AFE-718A-4695-AB47-C6142263909D}"/>
              </a:ext>
            </a:extLst>
          </p:cNvPr>
          <p:cNvSpPr>
            <a:spLocks noGrp="1"/>
          </p:cNvSpPr>
          <p:nvPr>
            <p:ph type="title"/>
          </p:nvPr>
        </p:nvSpPr>
        <p:spPr/>
        <p:txBody>
          <a:bodyPr>
            <a:normAutofit/>
          </a:bodyPr>
          <a:lstStyle/>
          <a:p>
            <a:r>
              <a:rPr lang="en-US" altLang="zh-CN" sz="3600" b="1" dirty="0"/>
              <a:t>Deep Learning Applications</a:t>
            </a:r>
            <a:endParaRPr lang="zh-CN" altLang="en-US" sz="3600" dirty="0"/>
          </a:p>
        </p:txBody>
      </p:sp>
      <p:sp>
        <p:nvSpPr>
          <p:cNvPr id="3" name="内容占位符 2">
            <a:extLst>
              <a:ext uri="{FF2B5EF4-FFF2-40B4-BE49-F238E27FC236}">
                <a16:creationId xmlns:a16="http://schemas.microsoft.com/office/drawing/2014/main" id="{7FFDD955-3366-456D-B018-41A715759EE1}"/>
              </a:ext>
            </a:extLst>
          </p:cNvPr>
          <p:cNvSpPr>
            <a:spLocks noGrp="1"/>
          </p:cNvSpPr>
          <p:nvPr>
            <p:ph idx="1"/>
          </p:nvPr>
        </p:nvSpPr>
        <p:spPr/>
        <p:txBody>
          <a:bodyPr/>
          <a:lstStyle/>
          <a:p>
            <a:r>
              <a:rPr lang="en-US" altLang="zh-CN" dirty="0"/>
              <a:t>Language Models</a:t>
            </a:r>
            <a:endParaRPr lang="zh-CN" altLang="en-US" dirty="0"/>
          </a:p>
        </p:txBody>
      </p:sp>
      <p:grpSp>
        <p:nvGrpSpPr>
          <p:cNvPr id="4" name="组合 3">
            <a:extLst>
              <a:ext uri="{FF2B5EF4-FFF2-40B4-BE49-F238E27FC236}">
                <a16:creationId xmlns:a16="http://schemas.microsoft.com/office/drawing/2014/main" id="{A067CFCF-0B55-4F65-975F-89989C3032A1}"/>
              </a:ext>
            </a:extLst>
          </p:cNvPr>
          <p:cNvGrpSpPr>
            <a:grpSpLocks/>
          </p:cNvGrpSpPr>
          <p:nvPr/>
        </p:nvGrpSpPr>
        <p:grpSpPr bwMode="auto">
          <a:xfrm>
            <a:off x="28381" y="2564904"/>
            <a:ext cx="5905499" cy="3655356"/>
            <a:chOff x="6243198" y="3496686"/>
            <a:chExt cx="5905446" cy="3656565"/>
          </a:xfrm>
        </p:grpSpPr>
        <p:pic>
          <p:nvPicPr>
            <p:cNvPr id="5" name="图片 26">
              <a:extLst>
                <a:ext uri="{FF2B5EF4-FFF2-40B4-BE49-F238E27FC236}">
                  <a16:creationId xmlns:a16="http://schemas.microsoft.com/office/drawing/2014/main" id="{35E3BACC-47AC-403F-8BBB-0D947288F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198" y="3496686"/>
              <a:ext cx="5905446" cy="325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3">
              <a:extLst>
                <a:ext uri="{FF2B5EF4-FFF2-40B4-BE49-F238E27FC236}">
                  <a16:creationId xmlns:a16="http://schemas.microsoft.com/office/drawing/2014/main" id="{EBC65EA6-96F4-4142-A2A1-1CCC6DFBAFBA}"/>
                </a:ext>
              </a:extLst>
            </p:cNvPr>
            <p:cNvSpPr>
              <a:spLocks noChangeArrowheads="1"/>
            </p:cNvSpPr>
            <p:nvPr/>
          </p:nvSpPr>
          <p:spPr bwMode="auto">
            <a:xfrm>
              <a:off x="7690459" y="6753009"/>
              <a:ext cx="1605120" cy="4002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0" lang="en-US" altLang="zh-CN" sz="2000" b="1" dirty="0">
                  <a:latin typeface="微软雅黑" panose="020B0503020204020204" pitchFamily="34" charset="-122"/>
                  <a:ea typeface="微软雅黑" panose="020B0503020204020204" pitchFamily="34" charset="-122"/>
                  <a:sym typeface="Calibri" panose="020F0502020204030204" pitchFamily="34" charset="0"/>
                </a:rPr>
                <a:t>Translation</a:t>
              </a:r>
              <a:endParaRPr lang="zh-CN" altLang="en-US" sz="2000" b="1" dirty="0">
                <a:latin typeface="Arial" panose="020B0604020202020204" pitchFamily="34" charset="0"/>
              </a:endParaRPr>
            </a:p>
          </p:txBody>
        </p:sp>
        <p:grpSp>
          <p:nvGrpSpPr>
            <p:cNvPr id="7" name="组合 25">
              <a:extLst>
                <a:ext uri="{FF2B5EF4-FFF2-40B4-BE49-F238E27FC236}">
                  <a16:creationId xmlns:a16="http://schemas.microsoft.com/office/drawing/2014/main" id="{507BBFE7-6F93-4341-85CA-84D812705503}"/>
                </a:ext>
              </a:extLst>
            </p:cNvPr>
            <p:cNvGrpSpPr>
              <a:grpSpLocks/>
            </p:cNvGrpSpPr>
            <p:nvPr/>
          </p:nvGrpSpPr>
          <p:grpSpPr bwMode="auto">
            <a:xfrm>
              <a:off x="9562651" y="3734055"/>
              <a:ext cx="2544785" cy="1260669"/>
              <a:chOff x="3289818" y="2334534"/>
              <a:chExt cx="2544785" cy="1260669"/>
            </a:xfrm>
          </p:grpSpPr>
          <p:sp>
            <p:nvSpPr>
              <p:cNvPr id="8" name="矩形 38">
                <a:extLst>
                  <a:ext uri="{FF2B5EF4-FFF2-40B4-BE49-F238E27FC236}">
                    <a16:creationId xmlns:a16="http://schemas.microsoft.com/office/drawing/2014/main" id="{A3D173B1-BB9A-428E-80C3-99F84588FAAC}"/>
                  </a:ext>
                </a:extLst>
              </p:cNvPr>
              <p:cNvSpPr>
                <a:spLocks noChangeArrowheads="1"/>
              </p:cNvSpPr>
              <p:nvPr/>
            </p:nvSpPr>
            <p:spPr bwMode="auto">
              <a:xfrm>
                <a:off x="3901873" y="2334534"/>
                <a:ext cx="1224136" cy="369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kumimoji="0" lang="en-US" altLang="zh-CN" sz="1800" b="1" dirty="0">
                    <a:solidFill>
                      <a:srgbClr val="FF9D08"/>
                    </a:solidFill>
                    <a:latin typeface="微软雅黑" panose="020B0503020204020204" pitchFamily="34" charset="-122"/>
                    <a:ea typeface="微软雅黑" panose="020B0503020204020204" pitchFamily="34" charset="-122"/>
                    <a:sym typeface="Calibri" panose="020F0502020204030204" pitchFamily="34" charset="0"/>
                  </a:rPr>
                  <a:t>human</a:t>
                </a:r>
                <a:endParaRPr lang="zh-CN" altLang="en-US" sz="1800" b="1" dirty="0">
                  <a:solidFill>
                    <a:srgbClr val="FF9D08"/>
                  </a:solidFill>
                  <a:latin typeface="Arial" panose="020B0604020202020204" pitchFamily="34" charset="0"/>
                </a:endParaRPr>
              </a:p>
            </p:txBody>
          </p:sp>
          <p:sp>
            <p:nvSpPr>
              <p:cNvPr id="9" name="矩形 39">
                <a:extLst>
                  <a:ext uri="{FF2B5EF4-FFF2-40B4-BE49-F238E27FC236}">
                    <a16:creationId xmlns:a16="http://schemas.microsoft.com/office/drawing/2014/main" id="{00A2E364-1FB7-4EBB-9DA3-C00916997FA1}"/>
                  </a:ext>
                </a:extLst>
              </p:cNvPr>
              <p:cNvSpPr>
                <a:spLocks noChangeArrowheads="1"/>
              </p:cNvSpPr>
              <p:nvPr/>
            </p:nvSpPr>
            <p:spPr bwMode="auto">
              <a:xfrm>
                <a:off x="4610467" y="2830743"/>
                <a:ext cx="1224136" cy="369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dirty="0">
                    <a:solidFill>
                      <a:srgbClr val="92D050"/>
                    </a:solidFill>
                    <a:latin typeface="微软雅黑" panose="020B0503020204020204" pitchFamily="34" charset="-122"/>
                    <a:ea typeface="微软雅黑" panose="020B0503020204020204" pitchFamily="34" charset="-122"/>
                    <a:sym typeface="Calibri" panose="020F0502020204030204" pitchFamily="34" charset="0"/>
                  </a:rPr>
                  <a:t>DNN</a:t>
                </a:r>
                <a:endParaRPr lang="zh-CN" altLang="en-US" sz="1800" b="1" dirty="0">
                  <a:solidFill>
                    <a:srgbClr val="92D050"/>
                  </a:solidFill>
                  <a:latin typeface="Arial" panose="020B0604020202020204" pitchFamily="34" charset="0"/>
                </a:endParaRPr>
              </a:p>
            </p:txBody>
          </p:sp>
          <p:sp>
            <p:nvSpPr>
              <p:cNvPr id="10" name="矩形 40">
                <a:extLst>
                  <a:ext uri="{FF2B5EF4-FFF2-40B4-BE49-F238E27FC236}">
                    <a16:creationId xmlns:a16="http://schemas.microsoft.com/office/drawing/2014/main" id="{19C10B33-74E8-4962-87E4-50B72EAD547D}"/>
                  </a:ext>
                </a:extLst>
              </p:cNvPr>
              <p:cNvSpPr>
                <a:spLocks noChangeArrowheads="1"/>
              </p:cNvSpPr>
              <p:nvPr/>
            </p:nvSpPr>
            <p:spPr bwMode="auto">
              <a:xfrm>
                <a:off x="3289818" y="3225749"/>
                <a:ext cx="2239092" cy="369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dirty="0">
                    <a:solidFill>
                      <a:srgbClr val="0000FF"/>
                    </a:solidFill>
                    <a:latin typeface="微软雅黑" panose="020B0503020204020204" pitchFamily="34" charset="-122"/>
                    <a:ea typeface="微软雅黑" panose="020B0503020204020204" pitchFamily="34" charset="-122"/>
                  </a:rPr>
                  <a:t>Traditional NLP</a:t>
                </a:r>
                <a:endParaRPr lang="zh-CN" altLang="en-US" sz="1800" b="1" dirty="0">
                  <a:solidFill>
                    <a:srgbClr val="0000FF"/>
                  </a:solidFill>
                  <a:latin typeface="微软雅黑" panose="020B0503020204020204" pitchFamily="34" charset="-122"/>
                  <a:ea typeface="微软雅黑" panose="020B0503020204020204" pitchFamily="34" charset="-122"/>
                </a:endParaRPr>
              </a:p>
            </p:txBody>
          </p:sp>
        </p:grpSp>
      </p:grpSp>
      <p:pic>
        <p:nvPicPr>
          <p:cNvPr id="11" name="图片 10">
            <a:extLst>
              <a:ext uri="{FF2B5EF4-FFF2-40B4-BE49-F238E27FC236}">
                <a16:creationId xmlns:a16="http://schemas.microsoft.com/office/drawing/2014/main" id="{B5397EDE-6B23-4BE8-87A4-57CB56A1B90B}"/>
              </a:ext>
            </a:extLst>
          </p:cNvPr>
          <p:cNvPicPr>
            <a:picLocks noChangeAspect="1"/>
          </p:cNvPicPr>
          <p:nvPr/>
        </p:nvPicPr>
        <p:blipFill>
          <a:blip r:embed="rId3"/>
          <a:stretch>
            <a:fillRect/>
          </a:stretch>
        </p:blipFill>
        <p:spPr>
          <a:xfrm>
            <a:off x="5583051" y="2802195"/>
            <a:ext cx="3454578" cy="3714941"/>
          </a:xfrm>
          <a:prstGeom prst="rect">
            <a:avLst/>
          </a:prstGeom>
        </p:spPr>
      </p:pic>
    </p:spTree>
    <p:extLst>
      <p:ext uri="{BB962C8B-B14F-4D97-AF65-F5344CB8AC3E}">
        <p14:creationId xmlns:p14="http://schemas.microsoft.com/office/powerpoint/2010/main" val="375537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CD431-CE40-4F94-BFE2-7015C9F6DC09}"/>
              </a:ext>
            </a:extLst>
          </p:cNvPr>
          <p:cNvSpPr>
            <a:spLocks noGrp="1"/>
          </p:cNvSpPr>
          <p:nvPr>
            <p:ph type="title"/>
          </p:nvPr>
        </p:nvSpPr>
        <p:spPr/>
        <p:txBody>
          <a:bodyPr>
            <a:normAutofit/>
          </a:bodyPr>
          <a:lstStyle/>
          <a:p>
            <a:r>
              <a:rPr lang="en-US" altLang="zh-CN" sz="3600" b="1" dirty="0"/>
              <a:t>Deep Learning Applications</a:t>
            </a:r>
            <a:endParaRPr lang="zh-CN" altLang="en-US" sz="3600" dirty="0"/>
          </a:p>
        </p:txBody>
      </p:sp>
      <p:sp>
        <p:nvSpPr>
          <p:cNvPr id="3" name="内容占位符 2">
            <a:extLst>
              <a:ext uri="{FF2B5EF4-FFF2-40B4-BE49-F238E27FC236}">
                <a16:creationId xmlns:a16="http://schemas.microsoft.com/office/drawing/2014/main" id="{7E8993A5-3DE8-41BF-BF69-6B52200BC84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536264A-3006-44DB-9B6E-B2E713100C2C}"/>
              </a:ext>
            </a:extLst>
          </p:cNvPr>
          <p:cNvPicPr>
            <a:picLocks noChangeAspect="1"/>
          </p:cNvPicPr>
          <p:nvPr/>
        </p:nvPicPr>
        <p:blipFill>
          <a:blip r:embed="rId2"/>
          <a:stretch>
            <a:fillRect/>
          </a:stretch>
        </p:blipFill>
        <p:spPr>
          <a:xfrm>
            <a:off x="0" y="1600200"/>
            <a:ext cx="9144000" cy="2831726"/>
          </a:xfrm>
          <a:prstGeom prst="rect">
            <a:avLst/>
          </a:prstGeom>
        </p:spPr>
      </p:pic>
      <p:sp>
        <p:nvSpPr>
          <p:cNvPr id="5" name="矩形 4">
            <a:extLst>
              <a:ext uri="{FF2B5EF4-FFF2-40B4-BE49-F238E27FC236}">
                <a16:creationId xmlns:a16="http://schemas.microsoft.com/office/drawing/2014/main" id="{33A7BD23-0120-430B-B874-7D3C50F5052E}"/>
              </a:ext>
            </a:extLst>
          </p:cNvPr>
          <p:cNvSpPr/>
          <p:nvPr/>
        </p:nvSpPr>
        <p:spPr>
          <a:xfrm>
            <a:off x="179512" y="4614488"/>
            <a:ext cx="8784976" cy="923330"/>
          </a:xfrm>
          <a:prstGeom prst="rect">
            <a:avLst/>
          </a:prstGeom>
        </p:spPr>
        <p:txBody>
          <a:bodyPr wrap="square">
            <a:spAutoFit/>
          </a:bodyPr>
          <a:lstStyle/>
          <a:p>
            <a:r>
              <a:rPr lang="en-US" altLang="zh-CN" dirty="0"/>
              <a:t>Figures from the paper “Ask Me Anything: Dynamic Memory Networks for Natural Language Processing ”, by Ankit Kumar, Ozan </a:t>
            </a:r>
            <a:r>
              <a:rPr lang="en-US" altLang="zh-CN" dirty="0" err="1"/>
              <a:t>Irsoy</a:t>
            </a:r>
            <a:r>
              <a:rPr lang="en-US" altLang="zh-CN" dirty="0"/>
              <a:t>, Peter </a:t>
            </a:r>
            <a:r>
              <a:rPr lang="en-US" altLang="zh-CN" dirty="0" err="1"/>
              <a:t>Ondruska</a:t>
            </a:r>
            <a:r>
              <a:rPr lang="en-US" altLang="zh-CN" dirty="0"/>
              <a:t>, Mohit </a:t>
            </a:r>
            <a:r>
              <a:rPr lang="en-US" altLang="zh-CN" dirty="0" err="1"/>
              <a:t>Iyyer</a:t>
            </a:r>
            <a:r>
              <a:rPr lang="en-US" altLang="zh-CN" dirty="0"/>
              <a:t>, James Bradbury, Ishaan </a:t>
            </a:r>
            <a:r>
              <a:rPr lang="en-US" altLang="zh-CN" dirty="0" err="1"/>
              <a:t>Gulrajani</a:t>
            </a:r>
            <a:r>
              <a:rPr lang="en-US" altLang="zh-CN" dirty="0"/>
              <a:t>, Richard </a:t>
            </a:r>
            <a:r>
              <a:rPr lang="en-US" altLang="zh-CN" dirty="0" err="1"/>
              <a:t>Socher</a:t>
            </a:r>
            <a:endParaRPr lang="zh-CN" altLang="en-US" dirty="0"/>
          </a:p>
        </p:txBody>
      </p:sp>
    </p:spTree>
    <p:extLst>
      <p:ext uri="{BB962C8B-B14F-4D97-AF65-F5344CB8AC3E}">
        <p14:creationId xmlns:p14="http://schemas.microsoft.com/office/powerpoint/2010/main" val="2519955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F5F54-4F01-4AC8-B0BF-58B2F38C6B9A}"/>
              </a:ext>
            </a:extLst>
          </p:cNvPr>
          <p:cNvSpPr>
            <a:spLocks noGrp="1"/>
          </p:cNvSpPr>
          <p:nvPr>
            <p:ph type="title"/>
          </p:nvPr>
        </p:nvSpPr>
        <p:spPr/>
        <p:txBody>
          <a:bodyPr>
            <a:normAutofit/>
          </a:bodyPr>
          <a:lstStyle/>
          <a:p>
            <a:r>
              <a:rPr lang="en-US" altLang="zh-CN" sz="3600" b="1" dirty="0"/>
              <a:t>Deep Learning Applications</a:t>
            </a:r>
            <a:endParaRPr lang="zh-CN" altLang="en-US" sz="3600" dirty="0"/>
          </a:p>
        </p:txBody>
      </p:sp>
      <p:sp>
        <p:nvSpPr>
          <p:cNvPr id="3" name="内容占位符 2">
            <a:extLst>
              <a:ext uri="{FF2B5EF4-FFF2-40B4-BE49-F238E27FC236}">
                <a16:creationId xmlns:a16="http://schemas.microsoft.com/office/drawing/2014/main" id="{67C65A19-31A3-4089-871D-EA0564AEB34B}"/>
              </a:ext>
            </a:extLst>
          </p:cNvPr>
          <p:cNvSpPr>
            <a:spLocks noGrp="1"/>
          </p:cNvSpPr>
          <p:nvPr>
            <p:ph idx="1"/>
          </p:nvPr>
        </p:nvSpPr>
        <p:spPr>
          <a:xfrm>
            <a:off x="473333" y="1844824"/>
            <a:ext cx="8229600" cy="4525963"/>
          </a:xfrm>
        </p:spPr>
        <p:txBody>
          <a:bodyPr/>
          <a:lstStyle/>
          <a:p>
            <a:endParaRPr lang="zh-CN" altLang="en-US" dirty="0"/>
          </a:p>
        </p:txBody>
      </p:sp>
      <p:pic>
        <p:nvPicPr>
          <p:cNvPr id="4" name="图片 3">
            <a:extLst>
              <a:ext uri="{FF2B5EF4-FFF2-40B4-BE49-F238E27FC236}">
                <a16:creationId xmlns:a16="http://schemas.microsoft.com/office/drawing/2014/main" id="{709F676B-BB80-4C4C-B23B-A42DF6B526CA}"/>
              </a:ext>
            </a:extLst>
          </p:cNvPr>
          <p:cNvPicPr>
            <a:picLocks noChangeAspect="1"/>
          </p:cNvPicPr>
          <p:nvPr/>
        </p:nvPicPr>
        <p:blipFill>
          <a:blip r:embed="rId2"/>
          <a:stretch>
            <a:fillRect/>
          </a:stretch>
        </p:blipFill>
        <p:spPr>
          <a:xfrm>
            <a:off x="827584" y="1596081"/>
            <a:ext cx="5487156" cy="4976384"/>
          </a:xfrm>
          <a:prstGeom prst="rect">
            <a:avLst/>
          </a:prstGeom>
        </p:spPr>
      </p:pic>
    </p:spTree>
    <p:extLst>
      <p:ext uri="{BB962C8B-B14F-4D97-AF65-F5344CB8AC3E}">
        <p14:creationId xmlns:p14="http://schemas.microsoft.com/office/powerpoint/2010/main" val="3338975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6D291-0C4E-4A48-A5EE-2D6F9014D7CD}"/>
              </a:ext>
            </a:extLst>
          </p:cNvPr>
          <p:cNvSpPr>
            <a:spLocks noGrp="1"/>
          </p:cNvSpPr>
          <p:nvPr>
            <p:ph type="title"/>
          </p:nvPr>
        </p:nvSpPr>
        <p:spPr/>
        <p:txBody>
          <a:bodyPr>
            <a:normAutofit/>
          </a:bodyPr>
          <a:lstStyle/>
          <a:p>
            <a:r>
              <a:rPr lang="en-US" altLang="zh-CN" sz="3600" b="1" dirty="0"/>
              <a:t>Different Voices of Deep Learning</a:t>
            </a:r>
            <a:endParaRPr lang="zh-CN" altLang="en-US" sz="3600" b="1" dirty="0"/>
          </a:p>
        </p:txBody>
      </p:sp>
      <p:pic>
        <p:nvPicPr>
          <p:cNvPr id="5" name="图片 4">
            <a:extLst>
              <a:ext uri="{FF2B5EF4-FFF2-40B4-BE49-F238E27FC236}">
                <a16:creationId xmlns:a16="http://schemas.microsoft.com/office/drawing/2014/main" id="{A10B77B8-7520-486C-9C41-66D5F423B485}"/>
              </a:ext>
            </a:extLst>
          </p:cNvPr>
          <p:cNvPicPr>
            <a:picLocks noChangeAspect="1"/>
          </p:cNvPicPr>
          <p:nvPr/>
        </p:nvPicPr>
        <p:blipFill>
          <a:blip r:embed="rId2"/>
          <a:stretch>
            <a:fillRect/>
          </a:stretch>
        </p:blipFill>
        <p:spPr>
          <a:xfrm>
            <a:off x="588215" y="3789040"/>
            <a:ext cx="4000706" cy="2971953"/>
          </a:xfrm>
          <a:prstGeom prst="rect">
            <a:avLst/>
          </a:prstGeom>
        </p:spPr>
      </p:pic>
      <p:pic>
        <p:nvPicPr>
          <p:cNvPr id="122884" name="Picture 4" descr="Image result for ali rahimi">
            <a:extLst>
              <a:ext uri="{FF2B5EF4-FFF2-40B4-BE49-F238E27FC236}">
                <a16:creationId xmlns:a16="http://schemas.microsoft.com/office/drawing/2014/main" id="{464DEC6D-BFB8-4560-9823-CA2FED320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15" y="162494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2886" name="Picture 6">
            <a:extLst>
              <a:ext uri="{FF2B5EF4-FFF2-40B4-BE49-F238E27FC236}">
                <a16:creationId xmlns:a16="http://schemas.microsoft.com/office/drawing/2014/main" id="{E8AA9B0F-2810-4523-8374-88C5B2F138A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71800" y="1624943"/>
            <a:ext cx="1800200" cy="198840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934C7FFA-8DC2-4D98-B58B-CB5A63ADEECE}"/>
              </a:ext>
            </a:extLst>
          </p:cNvPr>
          <p:cNvSpPr/>
          <p:nvPr/>
        </p:nvSpPr>
        <p:spPr>
          <a:xfrm>
            <a:off x="4850585" y="1624943"/>
            <a:ext cx="3672408" cy="923330"/>
          </a:xfrm>
          <a:prstGeom prst="rect">
            <a:avLst/>
          </a:prstGeom>
        </p:spPr>
        <p:txBody>
          <a:bodyPr wrap="square">
            <a:spAutoFit/>
          </a:bodyPr>
          <a:lstStyle/>
          <a:p>
            <a:r>
              <a:rPr lang="en-US" altLang="zh-CN" b="1" dirty="0"/>
              <a:t>Ali Rahimi, NIPS Test of Time Award </a:t>
            </a:r>
          </a:p>
          <a:p>
            <a:r>
              <a:rPr lang="en-US" altLang="zh-CN" b="1" dirty="0"/>
              <a:t>“</a:t>
            </a:r>
            <a:r>
              <a:rPr lang="en-US" altLang="zh-CN" dirty="0"/>
              <a:t>current practice in machine learning is akin to "alchemy"</a:t>
            </a:r>
            <a:endParaRPr lang="zh-CN" altLang="en-US" dirty="0"/>
          </a:p>
        </p:txBody>
      </p:sp>
      <p:sp>
        <p:nvSpPr>
          <p:cNvPr id="12" name="矩形 11">
            <a:extLst>
              <a:ext uri="{FF2B5EF4-FFF2-40B4-BE49-F238E27FC236}">
                <a16:creationId xmlns:a16="http://schemas.microsoft.com/office/drawing/2014/main" id="{36247098-34CC-4D2A-93DF-2808C855BD3C}"/>
              </a:ext>
            </a:extLst>
          </p:cNvPr>
          <p:cNvSpPr/>
          <p:nvPr/>
        </p:nvSpPr>
        <p:spPr>
          <a:xfrm>
            <a:off x="4819216" y="3789040"/>
            <a:ext cx="4073264" cy="2308324"/>
          </a:xfrm>
          <a:prstGeom prst="rect">
            <a:avLst/>
          </a:prstGeom>
        </p:spPr>
        <p:txBody>
          <a:bodyPr wrap="square">
            <a:spAutoFit/>
          </a:bodyPr>
          <a:lstStyle/>
          <a:p>
            <a:r>
              <a:rPr lang="en-US" altLang="zh-CN" b="1" dirty="0"/>
              <a:t>Gary Marcus, neural scientist (natural and artificial intelligence)</a:t>
            </a:r>
          </a:p>
          <a:p>
            <a:r>
              <a:rPr lang="en-US" altLang="zh-CN" dirty="0"/>
              <a:t>Gary has been a critical voice highlighting the limits of deep learning and discussing the challenges before the AI community that must be solved in order to achieve artificial general intelligence. </a:t>
            </a:r>
            <a:r>
              <a:rPr lang="en-US" altLang="zh-CN" b="1" dirty="0"/>
              <a:t> </a:t>
            </a:r>
          </a:p>
          <a:p>
            <a:r>
              <a:rPr lang="en-US" altLang="zh-CN" dirty="0">
                <a:hlinkClick r:id="rId5"/>
              </a:rPr>
              <a:t>https://lexfridman.com/ai</a:t>
            </a:r>
            <a:endParaRPr lang="zh-CN" altLang="en-US" dirty="0"/>
          </a:p>
        </p:txBody>
      </p:sp>
    </p:spTree>
    <p:extLst>
      <p:ext uri="{BB962C8B-B14F-4D97-AF65-F5344CB8AC3E}">
        <p14:creationId xmlns:p14="http://schemas.microsoft.com/office/powerpoint/2010/main" val="2375700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 name="圆角矩形 66"/>
          <p:cNvSpPr/>
          <p:nvPr/>
        </p:nvSpPr>
        <p:spPr>
          <a:xfrm>
            <a:off x="1233028" y="5352917"/>
            <a:ext cx="2200402" cy="871606"/>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65" name="圆角矩形 64"/>
          <p:cNvSpPr/>
          <p:nvPr/>
        </p:nvSpPr>
        <p:spPr>
          <a:xfrm>
            <a:off x="383428" y="3829341"/>
            <a:ext cx="2314235" cy="871606"/>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66" name="圆角矩形 65"/>
          <p:cNvSpPr/>
          <p:nvPr/>
        </p:nvSpPr>
        <p:spPr>
          <a:xfrm>
            <a:off x="6228184" y="3829341"/>
            <a:ext cx="2259078" cy="871606"/>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68" name="圆角矩形 67"/>
          <p:cNvSpPr/>
          <p:nvPr/>
        </p:nvSpPr>
        <p:spPr>
          <a:xfrm>
            <a:off x="5434953" y="5352917"/>
            <a:ext cx="2154954" cy="871606"/>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55" name="圆角矩形 54"/>
          <p:cNvSpPr/>
          <p:nvPr/>
        </p:nvSpPr>
        <p:spPr>
          <a:xfrm>
            <a:off x="1071592" y="2268420"/>
            <a:ext cx="2422500" cy="912213"/>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3" name="内容占位符 2"/>
          <p:cNvSpPr>
            <a:spLocks noGrp="1"/>
          </p:cNvSpPr>
          <p:nvPr>
            <p:ph idx="1"/>
          </p:nvPr>
        </p:nvSpPr>
        <p:spPr>
          <a:xfrm>
            <a:off x="457200" y="1412776"/>
            <a:ext cx="8229600" cy="4525963"/>
          </a:xfrm>
        </p:spPr>
        <p:txBody>
          <a:bodyPr>
            <a:normAutofit/>
          </a:bodyPr>
          <a:lstStyle/>
          <a:p>
            <a:r>
              <a:rPr lang="en-US" sz="2800" b="1" dirty="0">
                <a:latin typeface="+mj-lt"/>
              </a:rPr>
              <a:t>Matrix / tensor decompositions</a:t>
            </a:r>
          </a:p>
        </p:txBody>
      </p:sp>
      <p:sp>
        <p:nvSpPr>
          <p:cNvPr id="4" name="标题 1"/>
          <p:cNvSpPr>
            <a:spLocks noGrp="1"/>
          </p:cNvSpPr>
          <p:nvPr>
            <p:ph type="title"/>
          </p:nvPr>
        </p:nvSpPr>
        <p:spPr/>
        <p:txBody>
          <a:bodyPr>
            <a:normAutofit/>
          </a:bodyPr>
          <a:lstStyle/>
          <a:p>
            <a:r>
              <a:rPr lang="en-US" sz="3600" b="1" dirty="0"/>
              <a:t>Research Highlights</a:t>
            </a:r>
          </a:p>
        </p:txBody>
      </p:sp>
      <p:sp>
        <p:nvSpPr>
          <p:cNvPr id="5" name="AutoShape 3"/>
          <p:cNvSpPr>
            <a:spLocks noChangeArrowheads="1"/>
          </p:cNvSpPr>
          <p:nvPr/>
        </p:nvSpPr>
        <p:spPr bwMode="black">
          <a:xfrm rot="17973186">
            <a:off x="4634165" y="3055570"/>
            <a:ext cx="961076" cy="371700"/>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6" name="AutoShape 4"/>
          <p:cNvSpPr>
            <a:spLocks noChangeArrowheads="1"/>
          </p:cNvSpPr>
          <p:nvPr/>
        </p:nvSpPr>
        <p:spPr bwMode="black">
          <a:xfrm rot="3465783">
            <a:off x="4705992" y="5195285"/>
            <a:ext cx="951120" cy="410030"/>
          </a:xfrm>
          <a:prstGeom prst="rightArrow">
            <a:avLst>
              <a:gd name="adj1" fmla="val 35167"/>
              <a:gd name="adj2" fmla="val 111028"/>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7" name="AutoShape 5"/>
          <p:cNvSpPr>
            <a:spLocks noChangeArrowheads="1"/>
          </p:cNvSpPr>
          <p:nvPr/>
        </p:nvSpPr>
        <p:spPr bwMode="black">
          <a:xfrm rot="14369022">
            <a:off x="3288275" y="3028000"/>
            <a:ext cx="970564" cy="404740"/>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8" name="AutoShape 6"/>
          <p:cNvSpPr>
            <a:spLocks noChangeArrowheads="1"/>
          </p:cNvSpPr>
          <p:nvPr/>
        </p:nvSpPr>
        <p:spPr bwMode="black">
          <a:xfrm rot="7535209">
            <a:off x="3221717" y="5182226"/>
            <a:ext cx="1002251" cy="403686"/>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9" name="AutoShape 7"/>
          <p:cNvSpPr>
            <a:spLocks noChangeArrowheads="1"/>
          </p:cNvSpPr>
          <p:nvPr/>
        </p:nvSpPr>
        <p:spPr bwMode="black">
          <a:xfrm>
            <a:off x="5336009" y="4099343"/>
            <a:ext cx="892175" cy="415924"/>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0" name="AutoShape 8"/>
          <p:cNvSpPr>
            <a:spLocks noChangeArrowheads="1"/>
          </p:cNvSpPr>
          <p:nvPr/>
        </p:nvSpPr>
        <p:spPr bwMode="black">
          <a:xfrm rot="10800000">
            <a:off x="2681559" y="4099341"/>
            <a:ext cx="1026345" cy="368301"/>
          </a:xfrm>
          <a:prstGeom prst="rightArrow">
            <a:avLst>
              <a:gd name="adj1" fmla="val 35167"/>
              <a:gd name="adj2" fmla="val 121041"/>
            </a:avLst>
          </a:prstGeom>
          <a:gradFill rotWithShape="1">
            <a:gsLst>
              <a:gs pos="0">
                <a:schemeClr val="tx2">
                  <a:gamma/>
                  <a:shade val="89020"/>
                  <a:invGamma/>
                  <a:alpha val="0"/>
                </a:schemeClr>
              </a:gs>
              <a:gs pos="100000">
                <a:schemeClr val="tx2"/>
              </a:gs>
            </a:gsLst>
            <a:lin ang="0" scaled="1"/>
          </a:gradFill>
          <a:ln w="0" algn="ctr">
            <a:noFill/>
            <a:miter lim="800000"/>
            <a:headEnd/>
            <a:tailEnd/>
          </a:ln>
          <a:effec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nvGrpSpPr>
          <p:cNvPr id="23" name="Group 22"/>
          <p:cNvGrpSpPr>
            <a:grpSpLocks/>
          </p:cNvGrpSpPr>
          <p:nvPr/>
        </p:nvGrpSpPr>
        <p:grpSpPr bwMode="auto">
          <a:xfrm>
            <a:off x="3352804" y="3240504"/>
            <a:ext cx="2160590" cy="2160588"/>
            <a:chOff x="2238" y="1769"/>
            <a:chExt cx="1361" cy="1361"/>
          </a:xfrm>
        </p:grpSpPr>
        <p:sp>
          <p:nvSpPr>
            <p:cNvPr id="24" name="Oval 23"/>
            <p:cNvSpPr>
              <a:spLocks noChangeArrowheads="1"/>
            </p:cNvSpPr>
            <p:nvPr/>
          </p:nvSpPr>
          <p:spPr bwMode="gray">
            <a:xfrm>
              <a:off x="2238" y="1769"/>
              <a:ext cx="1361" cy="1361"/>
            </a:xfrm>
            <a:prstGeom prst="ellipse">
              <a:avLst/>
            </a:prstGeom>
            <a:gradFill rotWithShape="1">
              <a:gsLst>
                <a:gs pos="0">
                  <a:srgbClr val="93D4E9"/>
                </a:gs>
                <a:gs pos="50000">
                  <a:srgbClr val="0099CC"/>
                </a:gs>
                <a:gs pos="100000">
                  <a:srgbClr val="93D4E9"/>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25" name="Oval 24"/>
            <p:cNvSpPr>
              <a:spLocks noChangeArrowheads="1"/>
            </p:cNvSpPr>
            <p:nvPr/>
          </p:nvSpPr>
          <p:spPr bwMode="gray">
            <a:xfrm>
              <a:off x="2327" y="1858"/>
              <a:ext cx="1183" cy="1183"/>
            </a:xfrm>
            <a:prstGeom prst="ellipse">
              <a:avLst/>
            </a:prstGeom>
            <a:gradFill rotWithShape="1">
              <a:gsLst>
                <a:gs pos="0">
                  <a:srgbClr val="00536E"/>
                </a:gs>
                <a:gs pos="50000">
                  <a:srgbClr val="0099CC"/>
                </a:gs>
                <a:gs pos="100000">
                  <a:srgbClr val="00536E"/>
                </a:gs>
              </a:gsLst>
              <a:lin ang="189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26" name="Oval 25"/>
            <p:cNvSpPr>
              <a:spLocks noChangeArrowheads="1"/>
            </p:cNvSpPr>
            <p:nvPr/>
          </p:nvSpPr>
          <p:spPr bwMode="gray">
            <a:xfrm>
              <a:off x="2328" y="1860"/>
              <a:ext cx="1183" cy="1183"/>
            </a:xfrm>
            <a:prstGeom prst="ellipse">
              <a:avLst/>
            </a:prstGeom>
            <a:gradFill rotWithShape="1">
              <a:gsLst>
                <a:gs pos="0">
                  <a:srgbClr val="006182"/>
                </a:gs>
                <a:gs pos="100000">
                  <a:srgbClr val="0099CC">
                    <a:alpha val="0"/>
                  </a:srgbClr>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27" name="Oval 26"/>
            <p:cNvSpPr>
              <a:spLocks noChangeArrowheads="1"/>
            </p:cNvSpPr>
            <p:nvPr/>
          </p:nvSpPr>
          <p:spPr bwMode="gray">
            <a:xfrm>
              <a:off x="2391" y="1917"/>
              <a:ext cx="1065" cy="1065"/>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nvGrpSpPr>
            <p:cNvPr id="28" name="Group 27"/>
            <p:cNvGrpSpPr>
              <a:grpSpLocks/>
            </p:cNvGrpSpPr>
            <p:nvPr/>
          </p:nvGrpSpPr>
          <p:grpSpPr bwMode="auto">
            <a:xfrm>
              <a:off x="2410" y="1929"/>
              <a:ext cx="1031" cy="1031"/>
              <a:chOff x="4166" y="1706"/>
              <a:chExt cx="1252" cy="1252"/>
            </a:xfrm>
          </p:grpSpPr>
          <p:sp>
            <p:nvSpPr>
              <p:cNvPr id="30" name="Oval 28"/>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31" name="Oval 29"/>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32" name="Oval 30"/>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33" name="Oval 31"/>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grpSp>
        <p:sp>
          <p:nvSpPr>
            <p:cNvPr id="29" name="Text Box 32"/>
            <p:cNvSpPr txBox="1">
              <a:spLocks noChangeArrowheads="1"/>
            </p:cNvSpPr>
            <p:nvPr/>
          </p:nvSpPr>
          <p:spPr bwMode="gray">
            <a:xfrm>
              <a:off x="2362" y="2226"/>
              <a:ext cx="113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gn="ctr"/>
              <a:r>
                <a:rPr lang="en-US" altLang="zh-CN" b="1" dirty="0">
                  <a:solidFill>
                    <a:schemeClr val="accent6">
                      <a:lumMod val="50000"/>
                    </a:schemeClr>
                  </a:solidFill>
                  <a:latin typeface="Arial Black" panose="020B0A04020102020204" pitchFamily="34" charset="0"/>
                  <a:ea typeface="宋体" pitchFamily="2" charset="-122"/>
                </a:rPr>
                <a:t>Randomized </a:t>
              </a:r>
            </a:p>
            <a:p>
              <a:pPr algn="ctr"/>
              <a:r>
                <a:rPr lang="en-US" altLang="zh-CN" b="1" dirty="0">
                  <a:solidFill>
                    <a:schemeClr val="accent6">
                      <a:lumMod val="50000"/>
                    </a:schemeClr>
                  </a:solidFill>
                  <a:latin typeface="Arial Black" panose="020B0A04020102020204" pitchFamily="34" charset="0"/>
                  <a:ea typeface="宋体" pitchFamily="2" charset="-122"/>
                </a:rPr>
                <a:t>algorithms</a:t>
              </a:r>
            </a:p>
          </p:txBody>
        </p:sp>
      </p:grpSp>
      <p:sp>
        <p:nvSpPr>
          <p:cNvPr id="51" name="圆角矩形 50"/>
          <p:cNvSpPr/>
          <p:nvPr/>
        </p:nvSpPr>
        <p:spPr>
          <a:xfrm>
            <a:off x="5364088" y="2262742"/>
            <a:ext cx="2694506" cy="871606"/>
          </a:xfrm>
          <a:prstGeom prst="roundRect">
            <a:avLst/>
          </a:prstGeom>
          <a:solidFill>
            <a:srgbClr val="FFC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mj-lt"/>
            </a:endParaRPr>
          </a:p>
        </p:txBody>
      </p:sp>
      <p:sp>
        <p:nvSpPr>
          <p:cNvPr id="52" name="矩形 51"/>
          <p:cNvSpPr/>
          <p:nvPr/>
        </p:nvSpPr>
        <p:spPr>
          <a:xfrm>
            <a:off x="5364088" y="5338681"/>
            <a:ext cx="2409056" cy="830997"/>
          </a:xfrm>
          <a:prstGeom prst="rect">
            <a:avLst/>
          </a:prstGeom>
        </p:spPr>
        <p:txBody>
          <a:bodyPr wrap="none">
            <a:spAutoFit/>
          </a:bodyPr>
          <a:lstStyle/>
          <a:p>
            <a:pPr algn="ctr"/>
            <a:r>
              <a:rPr lang="en-US" sz="2400" b="1" dirty="0">
                <a:solidFill>
                  <a:srgbClr val="000099"/>
                </a:solidFill>
              </a:rPr>
              <a:t>Nonlinear tensor </a:t>
            </a:r>
          </a:p>
          <a:p>
            <a:pPr algn="ctr"/>
            <a:r>
              <a:rPr lang="en-US" sz="2400" b="1" dirty="0">
                <a:solidFill>
                  <a:srgbClr val="000099"/>
                </a:solidFill>
              </a:rPr>
              <a:t>CTR prediction</a:t>
            </a:r>
          </a:p>
        </p:txBody>
      </p:sp>
      <p:sp>
        <p:nvSpPr>
          <p:cNvPr id="54" name="矩形 53"/>
          <p:cNvSpPr/>
          <p:nvPr/>
        </p:nvSpPr>
        <p:spPr>
          <a:xfrm>
            <a:off x="1071592" y="2316234"/>
            <a:ext cx="2457852" cy="830997"/>
          </a:xfrm>
          <a:prstGeom prst="rect">
            <a:avLst/>
          </a:prstGeom>
        </p:spPr>
        <p:txBody>
          <a:bodyPr wrap="none">
            <a:spAutoFit/>
          </a:bodyPr>
          <a:lstStyle/>
          <a:p>
            <a:pPr algn="ctr"/>
            <a:r>
              <a:rPr lang="en-US" sz="2400" b="1" dirty="0">
                <a:solidFill>
                  <a:srgbClr val="000099"/>
                </a:solidFill>
              </a:rPr>
              <a:t>Manifold learning</a:t>
            </a:r>
          </a:p>
          <a:p>
            <a:pPr algn="ctr"/>
            <a:r>
              <a:rPr lang="en-US" sz="2400" b="1" dirty="0">
                <a:solidFill>
                  <a:srgbClr val="000099"/>
                </a:solidFill>
              </a:rPr>
              <a:t>Graph embedding</a:t>
            </a:r>
          </a:p>
        </p:txBody>
      </p:sp>
      <p:sp>
        <p:nvSpPr>
          <p:cNvPr id="56" name="矩形 55"/>
          <p:cNvSpPr/>
          <p:nvPr/>
        </p:nvSpPr>
        <p:spPr>
          <a:xfrm>
            <a:off x="415537" y="3849645"/>
            <a:ext cx="2304157" cy="830997"/>
          </a:xfrm>
          <a:prstGeom prst="rect">
            <a:avLst/>
          </a:prstGeom>
        </p:spPr>
        <p:txBody>
          <a:bodyPr wrap="none">
            <a:spAutoFit/>
          </a:bodyPr>
          <a:lstStyle/>
          <a:p>
            <a:pPr algn="ctr"/>
            <a:r>
              <a:rPr lang="en-US" sz="2400" b="1" dirty="0">
                <a:solidFill>
                  <a:srgbClr val="000099"/>
                </a:solidFill>
              </a:rPr>
              <a:t>Semi-supervised</a:t>
            </a:r>
          </a:p>
          <a:p>
            <a:pPr algn="ctr"/>
            <a:r>
              <a:rPr lang="en-US" sz="2400" b="1" dirty="0">
                <a:solidFill>
                  <a:srgbClr val="000099"/>
                </a:solidFill>
              </a:rPr>
              <a:t> clustering</a:t>
            </a:r>
          </a:p>
        </p:txBody>
      </p:sp>
      <p:sp>
        <p:nvSpPr>
          <p:cNvPr id="57" name="矩形 56"/>
          <p:cNvSpPr/>
          <p:nvPr/>
        </p:nvSpPr>
        <p:spPr>
          <a:xfrm>
            <a:off x="5378965" y="2303351"/>
            <a:ext cx="2705677" cy="830997"/>
          </a:xfrm>
          <a:prstGeom prst="rect">
            <a:avLst/>
          </a:prstGeom>
          <a:noFill/>
        </p:spPr>
        <p:txBody>
          <a:bodyPr wrap="none">
            <a:spAutoFit/>
          </a:bodyPr>
          <a:lstStyle/>
          <a:p>
            <a:pPr algn="ctr"/>
            <a:r>
              <a:rPr lang="en-US" sz="2400" b="1" dirty="0">
                <a:solidFill>
                  <a:srgbClr val="000099"/>
                </a:solidFill>
              </a:rPr>
              <a:t>Supervised learning</a:t>
            </a:r>
          </a:p>
          <a:p>
            <a:pPr algn="ctr"/>
            <a:r>
              <a:rPr lang="en-US" sz="2400" b="1" dirty="0">
                <a:solidFill>
                  <a:srgbClr val="000099"/>
                </a:solidFill>
              </a:rPr>
              <a:t>Large-scale SVM</a:t>
            </a:r>
          </a:p>
        </p:txBody>
      </p:sp>
      <p:sp>
        <p:nvSpPr>
          <p:cNvPr id="58" name="矩形 57"/>
          <p:cNvSpPr/>
          <p:nvPr/>
        </p:nvSpPr>
        <p:spPr>
          <a:xfrm>
            <a:off x="1241842" y="5401092"/>
            <a:ext cx="2210477" cy="830997"/>
          </a:xfrm>
          <a:prstGeom prst="rect">
            <a:avLst/>
          </a:prstGeom>
        </p:spPr>
        <p:txBody>
          <a:bodyPr wrap="none">
            <a:spAutoFit/>
          </a:bodyPr>
          <a:lstStyle/>
          <a:p>
            <a:pPr algn="ctr"/>
            <a:r>
              <a:rPr lang="en-US" sz="2400" b="1" dirty="0">
                <a:solidFill>
                  <a:srgbClr val="000099"/>
                </a:solidFill>
              </a:rPr>
              <a:t>Multiple kernel </a:t>
            </a:r>
          </a:p>
          <a:p>
            <a:pPr algn="ctr"/>
            <a:r>
              <a:rPr lang="en-US" sz="2400" b="1" dirty="0">
                <a:solidFill>
                  <a:srgbClr val="000099"/>
                </a:solidFill>
              </a:rPr>
              <a:t>learning</a:t>
            </a:r>
          </a:p>
        </p:txBody>
      </p:sp>
      <p:sp>
        <p:nvSpPr>
          <p:cNvPr id="59" name="矩形 58"/>
          <p:cNvSpPr/>
          <p:nvPr/>
        </p:nvSpPr>
        <p:spPr>
          <a:xfrm>
            <a:off x="6201354" y="3849644"/>
            <a:ext cx="2331086" cy="830997"/>
          </a:xfrm>
          <a:prstGeom prst="rect">
            <a:avLst/>
          </a:prstGeom>
        </p:spPr>
        <p:txBody>
          <a:bodyPr wrap="none">
            <a:spAutoFit/>
          </a:bodyPr>
          <a:lstStyle/>
          <a:p>
            <a:pPr algn="ctr"/>
            <a:r>
              <a:rPr lang="en-US" sz="2400" b="1" dirty="0">
                <a:solidFill>
                  <a:srgbClr val="000099"/>
                </a:solidFill>
              </a:rPr>
              <a:t>Transfer learning</a:t>
            </a:r>
          </a:p>
          <a:p>
            <a:pPr algn="ctr"/>
            <a:r>
              <a:rPr lang="en-US" sz="2400" b="1" dirty="0" err="1">
                <a:solidFill>
                  <a:srgbClr val="000099"/>
                </a:solidFill>
              </a:rPr>
              <a:t>Wifi</a:t>
            </a:r>
            <a:r>
              <a:rPr lang="en-US" sz="2400" b="1" dirty="0">
                <a:solidFill>
                  <a:srgbClr val="000099"/>
                </a:solidFill>
              </a:rPr>
              <a:t>-localization</a:t>
            </a:r>
          </a:p>
        </p:txBody>
      </p:sp>
      <p:sp>
        <p:nvSpPr>
          <p:cNvPr id="81" name="矩形 80"/>
          <p:cNvSpPr/>
          <p:nvPr/>
        </p:nvSpPr>
        <p:spPr>
          <a:xfrm>
            <a:off x="1599651" y="6152328"/>
            <a:ext cx="1939955"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ICML</a:t>
            </a:r>
            <a:r>
              <a:rPr lang="en-US" sz="1600" dirty="0">
                <a:solidFill>
                  <a:srgbClr val="0000FF"/>
                </a:solidFill>
                <a:latin typeface="+mj-lt"/>
              </a:rPr>
              <a:t> 2012, </a:t>
            </a:r>
            <a:r>
              <a:rPr lang="en-US" sz="1600" b="1" i="1" dirty="0">
                <a:solidFill>
                  <a:srgbClr val="0000FF"/>
                </a:solidFill>
                <a:latin typeface="+mj-lt"/>
              </a:rPr>
              <a:t>AI</a:t>
            </a:r>
            <a:r>
              <a:rPr lang="en-US" sz="1600" dirty="0">
                <a:solidFill>
                  <a:srgbClr val="0000FF"/>
                </a:solidFill>
                <a:latin typeface="+mj-lt"/>
              </a:rPr>
              <a:t> 2016]</a:t>
            </a:r>
          </a:p>
        </p:txBody>
      </p:sp>
      <p:sp>
        <p:nvSpPr>
          <p:cNvPr id="82" name="矩形 81"/>
          <p:cNvSpPr/>
          <p:nvPr/>
        </p:nvSpPr>
        <p:spPr>
          <a:xfrm>
            <a:off x="6477079" y="6186790"/>
            <a:ext cx="1167307"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NIPS</a:t>
            </a:r>
            <a:r>
              <a:rPr lang="en-US" sz="1600" dirty="0">
                <a:solidFill>
                  <a:srgbClr val="0000FF"/>
                </a:solidFill>
                <a:latin typeface="+mj-lt"/>
              </a:rPr>
              <a:t> 2016]</a:t>
            </a:r>
          </a:p>
        </p:txBody>
      </p:sp>
      <p:sp>
        <p:nvSpPr>
          <p:cNvPr id="83" name="矩形 82"/>
          <p:cNvSpPr/>
          <p:nvPr/>
        </p:nvSpPr>
        <p:spPr>
          <a:xfrm>
            <a:off x="1433177" y="3101117"/>
            <a:ext cx="2130711"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ICML </a:t>
            </a:r>
            <a:r>
              <a:rPr lang="en-US" sz="1600" dirty="0">
                <a:solidFill>
                  <a:srgbClr val="0000FF"/>
                </a:solidFill>
                <a:latin typeface="+mj-lt"/>
              </a:rPr>
              <a:t>2008, </a:t>
            </a:r>
            <a:r>
              <a:rPr lang="en-US" sz="1600" b="1" i="1" dirty="0">
                <a:solidFill>
                  <a:srgbClr val="0000FF"/>
                </a:solidFill>
                <a:latin typeface="+mj-lt"/>
              </a:rPr>
              <a:t>TNN</a:t>
            </a:r>
            <a:r>
              <a:rPr lang="en-US" sz="1600" dirty="0">
                <a:solidFill>
                  <a:srgbClr val="0000FF"/>
                </a:solidFill>
                <a:latin typeface="+mj-lt"/>
              </a:rPr>
              <a:t> 2010]</a:t>
            </a:r>
          </a:p>
        </p:txBody>
      </p:sp>
      <p:sp>
        <p:nvSpPr>
          <p:cNvPr id="84" name="矩形 83"/>
          <p:cNvSpPr/>
          <p:nvPr/>
        </p:nvSpPr>
        <p:spPr>
          <a:xfrm>
            <a:off x="6660232" y="3073797"/>
            <a:ext cx="1486946"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AI&amp;STAT</a:t>
            </a:r>
            <a:r>
              <a:rPr lang="en-US" sz="1600" dirty="0">
                <a:solidFill>
                  <a:srgbClr val="0000FF"/>
                </a:solidFill>
                <a:latin typeface="+mj-lt"/>
              </a:rPr>
              <a:t> 2012]</a:t>
            </a:r>
          </a:p>
        </p:txBody>
      </p:sp>
      <p:sp>
        <p:nvSpPr>
          <p:cNvPr id="85" name="矩形 84"/>
          <p:cNvSpPr/>
          <p:nvPr/>
        </p:nvSpPr>
        <p:spPr>
          <a:xfrm>
            <a:off x="341328" y="4634771"/>
            <a:ext cx="2448106"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ICML</a:t>
            </a:r>
            <a:r>
              <a:rPr lang="en-US" sz="1600" dirty="0">
                <a:solidFill>
                  <a:srgbClr val="0000FF"/>
                </a:solidFill>
                <a:latin typeface="+mj-lt"/>
              </a:rPr>
              <a:t> 2009 &amp; </a:t>
            </a:r>
            <a:r>
              <a:rPr lang="en-US" sz="1600" b="1" i="1" dirty="0">
                <a:solidFill>
                  <a:srgbClr val="0000FF"/>
                </a:solidFill>
                <a:latin typeface="+mj-lt"/>
              </a:rPr>
              <a:t>TNNLS</a:t>
            </a:r>
            <a:r>
              <a:rPr lang="en-US" sz="1600" dirty="0">
                <a:solidFill>
                  <a:srgbClr val="0000FF"/>
                </a:solidFill>
                <a:latin typeface="+mj-lt"/>
              </a:rPr>
              <a:t> 2015]</a:t>
            </a:r>
          </a:p>
        </p:txBody>
      </p:sp>
      <p:sp>
        <p:nvSpPr>
          <p:cNvPr id="86" name="矩形 85"/>
          <p:cNvSpPr/>
          <p:nvPr/>
        </p:nvSpPr>
        <p:spPr>
          <a:xfrm>
            <a:off x="7380312" y="4626978"/>
            <a:ext cx="1199367" cy="338554"/>
          </a:xfrm>
          <a:prstGeom prst="rect">
            <a:avLst/>
          </a:prstGeom>
        </p:spPr>
        <p:txBody>
          <a:bodyPr wrap="none">
            <a:spAutoFit/>
          </a:bodyPr>
          <a:lstStyle/>
          <a:p>
            <a:r>
              <a:rPr lang="en-US" sz="1600" dirty="0">
                <a:solidFill>
                  <a:srgbClr val="0000FF"/>
                </a:solidFill>
                <a:latin typeface="+mj-lt"/>
              </a:rPr>
              <a:t>[</a:t>
            </a:r>
            <a:r>
              <a:rPr lang="en-US" sz="1600" b="1" i="1" dirty="0">
                <a:solidFill>
                  <a:srgbClr val="0000FF"/>
                </a:solidFill>
                <a:latin typeface="+mj-lt"/>
              </a:rPr>
              <a:t>ICML</a:t>
            </a:r>
            <a:r>
              <a:rPr lang="en-US" sz="1600" dirty="0">
                <a:solidFill>
                  <a:srgbClr val="0000FF"/>
                </a:solidFill>
                <a:latin typeface="+mj-lt"/>
              </a:rPr>
              <a:t> 2013]</a:t>
            </a:r>
          </a:p>
        </p:txBody>
      </p:sp>
      <mc:AlternateContent xmlns:mc="http://schemas.openxmlformats.org/markup-compatibility/2006" xmlns:a14="http://schemas.microsoft.com/office/drawing/2010/main">
        <mc:Choice Requires="a14">
          <p:graphicFrame>
            <p:nvGraphicFramePr>
              <p:cNvPr id="40" name="Content Placeholder 3"/>
              <p:cNvGraphicFramePr>
                <a:graphicFrameLocks/>
              </p:cNvGraphicFramePr>
              <p:nvPr>
                <p:extLst>
                  <p:ext uri="{D42A27DB-BD31-4B8C-83A1-F6EECF244321}">
                    <p14:modId xmlns:p14="http://schemas.microsoft.com/office/powerpoint/2010/main" val="3160011469"/>
                  </p:ext>
                </p:extLst>
              </p:nvPr>
            </p:nvGraphicFramePr>
            <p:xfrm>
              <a:off x="961255" y="3359862"/>
              <a:ext cx="7139137" cy="1757260"/>
            </p:xfrm>
            <a:graphic>
              <a:graphicData uri="http://schemas.openxmlformats.org/drawingml/2006/table">
                <a:tbl>
                  <a:tblPr firstRow="1" bandRow="1">
                    <a:tableStyleId>{5C22544A-7EE6-4342-B048-85BDC9FD1C3A}</a:tableStyleId>
                  </a:tblPr>
                  <a:tblGrid>
                    <a:gridCol w="2952328">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810545">
                      <a:extLst>
                        <a:ext uri="{9D8B030D-6E8A-4147-A177-3AD203B41FA5}">
                          <a16:colId xmlns:a16="http://schemas.microsoft.com/office/drawing/2014/main" val="20003"/>
                        </a:ext>
                      </a:extLst>
                    </a:gridCol>
                  </a:tblGrid>
                  <a:tr h="477100">
                    <a:tc>
                      <a:txBody>
                        <a:bodyPr/>
                        <a:lstStyle/>
                        <a:p>
                          <a:r>
                            <a:rPr lang="en-US" dirty="0"/>
                            <a:t>Computing resources used</a:t>
                          </a:r>
                        </a:p>
                      </a:txBody>
                      <a:tcPr/>
                    </a:tc>
                    <a:tc>
                      <a:txBody>
                        <a:bodyPr/>
                        <a:lstStyle/>
                        <a:p>
                          <a:r>
                            <a:rPr lang="en-US" dirty="0"/>
                            <a:t>Methods</a:t>
                          </a:r>
                        </a:p>
                      </a:txBody>
                      <a:tcPr/>
                    </a:tc>
                    <a:tc>
                      <a:txBody>
                        <a:bodyPr/>
                        <a:lstStyle/>
                        <a:p>
                          <a:r>
                            <a:rPr lang="en-US" dirty="0"/>
                            <a:t>Time</a:t>
                          </a:r>
                        </a:p>
                      </a:txBody>
                      <a:tcPr/>
                    </a:tc>
                    <a:tc>
                      <a:txBody>
                        <a:bodyPr/>
                        <a:lstStyle/>
                        <a:p>
                          <a:r>
                            <a:rPr lang="en-US" dirty="0"/>
                            <a:t>Error</a:t>
                          </a:r>
                        </a:p>
                      </a:txBody>
                      <a:tcPr/>
                    </a:tc>
                    <a:extLst>
                      <a:ext uri="{0D108BD9-81ED-4DB2-BD59-A6C34878D82A}">
                        <a16:rowId xmlns:a16="http://schemas.microsoft.com/office/drawing/2014/main" val="10000"/>
                      </a:ext>
                    </a:extLst>
                  </a:tr>
                  <a:tr h="623726">
                    <a:tc>
                      <a:txBody>
                        <a:bodyPr/>
                        <a:lstStyle/>
                        <a:p>
                          <a:r>
                            <a:rPr lang="en-US" sz="2000" b="1" u="sng" dirty="0">
                              <a:solidFill>
                                <a:schemeClr val="tx1"/>
                              </a:solidFill>
                            </a:rPr>
                            <a:t>144</a:t>
                          </a:r>
                          <a:r>
                            <a:rPr lang="en-US" sz="2000" b="0" u="sng" baseline="0" dirty="0">
                              <a:solidFill>
                                <a:schemeClr val="tx1"/>
                              </a:solidFill>
                            </a:rPr>
                            <a:t> </a:t>
                          </a:r>
                          <a14:m>
                            <m:oMath xmlns:m="http://schemas.openxmlformats.org/officeDocument/2006/math">
                              <m:r>
                                <a:rPr lang="en-US" sz="2000" b="0" i="1" u="sng" smtClean="0">
                                  <a:solidFill>
                                    <a:schemeClr val="tx1"/>
                                  </a:solidFill>
                                  <a:latin typeface="Cambria Math"/>
                                  <a:ea typeface="Cambria Math"/>
                                </a:rPr>
                                <m:t>×</m:t>
                              </m:r>
                            </m:oMath>
                          </a14:m>
                          <a:r>
                            <a:rPr lang="en-US" sz="2000" b="0" u="sng" baseline="0" dirty="0">
                              <a:solidFill>
                                <a:schemeClr val="tx1"/>
                              </a:solidFill>
                            </a:rPr>
                            <a:t> </a:t>
                          </a:r>
                          <a:r>
                            <a:rPr lang="en-US" sz="1600" b="0" baseline="0" dirty="0"/>
                            <a:t>(</a:t>
                          </a:r>
                          <a:r>
                            <a:rPr lang="en-US" sz="1600" b="0" dirty="0"/>
                            <a:t>2 Quad CPU</a:t>
                          </a:r>
                          <a:r>
                            <a:rPr lang="en-US" sz="1600" b="0" baseline="0" dirty="0"/>
                            <a:t>     @2.</a:t>
                          </a:r>
                          <a:r>
                            <a:rPr lang="en-US" sz="1600" b="0" dirty="0"/>
                            <a:t>5GHz, 16G RAM)</a:t>
                          </a:r>
                        </a:p>
                      </a:txBody>
                      <a:tcPr/>
                    </a:tc>
                    <a:tc>
                      <a:txBody>
                        <a:bodyPr/>
                        <a:lstStyle/>
                        <a:p>
                          <a:r>
                            <a:rPr lang="en-US" sz="1600" dirty="0"/>
                            <a:t>Parallel </a:t>
                          </a:r>
                          <a:r>
                            <a:rPr lang="en-US" sz="1600" baseline="0" dirty="0"/>
                            <a:t> </a:t>
                          </a:r>
                          <a:r>
                            <a:rPr lang="en-US" altLang="zh-CN" sz="1600" dirty="0"/>
                            <a:t>SVM [1]</a:t>
                          </a:r>
                          <a:endParaRPr lang="en-US" sz="1600" dirty="0"/>
                        </a:p>
                      </a:txBody>
                      <a:tcPr/>
                    </a:tc>
                    <a:tc>
                      <a:txBody>
                        <a:bodyPr/>
                        <a:lstStyle/>
                        <a:p>
                          <a:r>
                            <a:rPr lang="en-US" b="1" dirty="0">
                              <a:solidFill>
                                <a:schemeClr val="tx2">
                                  <a:lumMod val="75000"/>
                                </a:schemeClr>
                              </a:solidFill>
                            </a:rPr>
                            <a:t>40hours</a:t>
                          </a:r>
                        </a:p>
                      </a:txBody>
                      <a:tcPr/>
                    </a:tc>
                    <a:tc>
                      <a:txBody>
                        <a:bodyPr/>
                        <a:lstStyle/>
                        <a:p>
                          <a:r>
                            <a:rPr lang="en-US" dirty="0"/>
                            <a:t>0.60%</a:t>
                          </a:r>
                        </a:p>
                      </a:txBody>
                      <a:tcPr/>
                    </a:tc>
                    <a:extLst>
                      <a:ext uri="{0D108BD9-81ED-4DB2-BD59-A6C34878D82A}">
                        <a16:rowId xmlns:a16="http://schemas.microsoft.com/office/drawing/2014/main" val="10001"/>
                      </a:ext>
                    </a:extLst>
                  </a:tr>
                  <a:tr h="614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u="sng" baseline="0" dirty="0">
                              <a:solidFill>
                                <a:srgbClr val="FF0000"/>
                              </a:solidFill>
                            </a:rPr>
                            <a:t>1 </a:t>
                          </a:r>
                          <a14:m>
                            <m:oMath xmlns:m="http://schemas.openxmlformats.org/officeDocument/2006/math">
                              <m:r>
                                <a:rPr lang="en-US" sz="2000" b="0" i="1" u="sng" smtClean="0">
                                  <a:solidFill>
                                    <a:srgbClr val="FF0000"/>
                                  </a:solidFill>
                                  <a:latin typeface="Cambria Math"/>
                                  <a:ea typeface="Cambria Math"/>
                                </a:rPr>
                                <m:t>×</m:t>
                              </m:r>
                            </m:oMath>
                          </a14:m>
                          <a:r>
                            <a:rPr lang="en-US" sz="2000" b="1" u="sng" baseline="0" dirty="0">
                              <a:solidFill>
                                <a:srgbClr val="FF0000"/>
                              </a:solidFill>
                            </a:rPr>
                            <a:t> </a:t>
                          </a:r>
                          <a:r>
                            <a:rPr lang="en-US" sz="1600" b="0" baseline="0" dirty="0">
                              <a:solidFill>
                                <a:schemeClr val="tx1"/>
                              </a:solidFill>
                            </a:rPr>
                            <a:t>(2 Quad CPU </a:t>
                          </a:r>
                          <a:r>
                            <a:rPr lang="en-US" sz="1600" b="0" dirty="0">
                              <a:solidFill>
                                <a:schemeClr val="tx1"/>
                              </a:solidFill>
                            </a:rPr>
                            <a:t>@                 2.66G</a:t>
                          </a:r>
                          <a:r>
                            <a:rPr lang="en-US" sz="1600" b="0" baseline="0" dirty="0">
                              <a:solidFill>
                                <a:schemeClr val="tx1"/>
                              </a:solidFill>
                            </a:rPr>
                            <a:t> Hz, 4G RAM)</a:t>
                          </a:r>
                        </a:p>
                      </a:txBody>
                      <a:tcPr/>
                    </a:tc>
                    <a:tc>
                      <a:txBody>
                        <a:bodyPr/>
                        <a:lstStyle/>
                        <a:p>
                          <a:r>
                            <a:rPr lang="en-US" altLang="zh-CN" sz="1600" dirty="0"/>
                            <a:t>Ours </a:t>
                          </a:r>
                          <a:r>
                            <a:rPr lang="en-US" sz="1600" dirty="0"/>
                            <a:t>(</a:t>
                          </a:r>
                          <a:r>
                            <a:rPr lang="en-US" sz="1600" baseline="0" dirty="0"/>
                            <a:t>matrix approx) [2]</a:t>
                          </a:r>
                          <a:endParaRPr lang="en-US" sz="1600" dirty="0"/>
                        </a:p>
                      </a:txBody>
                      <a:tcPr/>
                    </a:tc>
                    <a:tc>
                      <a:txBody>
                        <a:bodyPr/>
                        <a:lstStyle/>
                        <a:p>
                          <a:r>
                            <a:rPr lang="en-US" b="1" dirty="0">
                              <a:solidFill>
                                <a:schemeClr val="tx2">
                                  <a:lumMod val="75000"/>
                                </a:schemeClr>
                              </a:solidFill>
                            </a:rPr>
                            <a:t>23hours</a:t>
                          </a:r>
                        </a:p>
                      </a:txBody>
                      <a:tcPr/>
                    </a:tc>
                    <a:tc>
                      <a:txBody>
                        <a:bodyPr/>
                        <a:lstStyle/>
                        <a:p>
                          <a:r>
                            <a:rPr lang="en-US" dirty="0"/>
                            <a:t>1.29%</a:t>
                          </a:r>
                        </a:p>
                      </a:txBody>
                      <a:tcPr/>
                    </a:tc>
                    <a:extLst>
                      <a:ext uri="{0D108BD9-81ED-4DB2-BD59-A6C34878D82A}">
                        <a16:rowId xmlns:a16="http://schemas.microsoft.com/office/drawing/2014/main" val="10002"/>
                      </a:ext>
                    </a:extLst>
                  </a:tr>
                </a:tbl>
              </a:graphicData>
            </a:graphic>
          </p:graphicFrame>
        </mc:Choice>
        <mc:Fallback xmlns="">
          <p:graphicFrame>
            <p:nvGraphicFramePr>
              <p:cNvPr id="40" name="Content Placeholder 3"/>
              <p:cNvGraphicFramePr>
                <a:graphicFrameLocks/>
              </p:cNvGraphicFramePr>
              <p:nvPr>
                <p:extLst>
                  <p:ext uri="{D42A27DB-BD31-4B8C-83A1-F6EECF244321}">
                    <p14:modId xmlns:p14="http://schemas.microsoft.com/office/powerpoint/2010/main" val="3160011469"/>
                  </p:ext>
                </p:extLst>
              </p:nvPr>
            </p:nvGraphicFramePr>
            <p:xfrm>
              <a:off x="961255" y="3359862"/>
              <a:ext cx="7139137" cy="1757260"/>
            </p:xfrm>
            <a:graphic>
              <a:graphicData uri="http://schemas.openxmlformats.org/drawingml/2006/table">
                <a:tbl>
                  <a:tblPr firstRow="1" bandRow="1">
                    <a:tableStyleId>{5C22544A-7EE6-4342-B048-85BDC9FD1C3A}</a:tableStyleId>
                  </a:tblPr>
                  <a:tblGrid>
                    <a:gridCol w="2952328"/>
                    <a:gridCol w="1368152"/>
                    <a:gridCol w="1008112"/>
                    <a:gridCol w="1810545"/>
                  </a:tblGrid>
                  <a:tr h="477100">
                    <a:tc>
                      <a:txBody>
                        <a:bodyPr/>
                        <a:lstStyle/>
                        <a:p>
                          <a:r>
                            <a:rPr lang="en-US" dirty="0" smtClean="0"/>
                            <a:t>Computing resources used</a:t>
                          </a:r>
                          <a:endParaRPr lang="en-US" dirty="0"/>
                        </a:p>
                      </a:txBody>
                      <a:tcPr/>
                    </a:tc>
                    <a:tc>
                      <a:txBody>
                        <a:bodyPr/>
                        <a:lstStyle/>
                        <a:p>
                          <a:r>
                            <a:rPr lang="en-US" dirty="0" smtClean="0"/>
                            <a:t>Methods</a:t>
                          </a:r>
                          <a:endParaRPr lang="en-US" dirty="0"/>
                        </a:p>
                      </a:txBody>
                      <a:tcPr/>
                    </a:tc>
                    <a:tc>
                      <a:txBody>
                        <a:bodyPr/>
                        <a:lstStyle/>
                        <a:p>
                          <a:r>
                            <a:rPr lang="en-US" dirty="0" smtClean="0"/>
                            <a:t>Time</a:t>
                          </a:r>
                        </a:p>
                      </a:txBody>
                      <a:tcPr/>
                    </a:tc>
                    <a:tc>
                      <a:txBody>
                        <a:bodyPr/>
                        <a:lstStyle/>
                        <a:p>
                          <a:r>
                            <a:rPr lang="en-US" dirty="0" smtClean="0"/>
                            <a:t>Error</a:t>
                          </a:r>
                          <a:endParaRPr lang="en-US" dirty="0"/>
                        </a:p>
                      </a:txBody>
                      <a:tcPr/>
                    </a:tc>
                  </a:tr>
                  <a:tr h="640080">
                    <a:tc>
                      <a:txBody>
                        <a:bodyPr/>
                        <a:lstStyle/>
                        <a:p>
                          <a:endParaRPr lang="en-US"/>
                        </a:p>
                      </a:txBody>
                      <a:tcPr>
                        <a:blipFill rotWithShape="1">
                          <a:blip r:embed="rId2"/>
                          <a:stretch>
                            <a:fillRect l="-207" t="-79048" r="-141942" b="-112381"/>
                          </a:stretch>
                        </a:blipFill>
                      </a:tcPr>
                    </a:tc>
                    <a:tc>
                      <a:txBody>
                        <a:bodyPr/>
                        <a:lstStyle/>
                        <a:p>
                          <a:r>
                            <a:rPr lang="en-US" sz="1600" dirty="0" smtClean="0"/>
                            <a:t>Parallel </a:t>
                          </a:r>
                          <a:r>
                            <a:rPr lang="en-US" sz="1600" baseline="0" dirty="0" smtClean="0"/>
                            <a:t> </a:t>
                          </a:r>
                          <a:r>
                            <a:rPr lang="en-US" altLang="zh-CN" sz="1600" dirty="0" smtClean="0"/>
                            <a:t>SVM [1]</a:t>
                          </a:r>
                          <a:endParaRPr lang="en-US" sz="1600" dirty="0"/>
                        </a:p>
                      </a:txBody>
                      <a:tcPr/>
                    </a:tc>
                    <a:tc>
                      <a:txBody>
                        <a:bodyPr/>
                        <a:lstStyle/>
                        <a:p>
                          <a:r>
                            <a:rPr lang="en-US" b="1" dirty="0" smtClean="0">
                              <a:solidFill>
                                <a:schemeClr val="tx2">
                                  <a:lumMod val="75000"/>
                                </a:schemeClr>
                              </a:solidFill>
                            </a:rPr>
                            <a:t>40hours</a:t>
                          </a:r>
                          <a:endParaRPr lang="en-US" b="1" dirty="0">
                            <a:solidFill>
                              <a:schemeClr val="tx2">
                                <a:lumMod val="75000"/>
                              </a:schemeClr>
                            </a:solidFill>
                          </a:endParaRPr>
                        </a:p>
                      </a:txBody>
                      <a:tcPr/>
                    </a:tc>
                    <a:tc>
                      <a:txBody>
                        <a:bodyPr/>
                        <a:lstStyle/>
                        <a:p>
                          <a:r>
                            <a:rPr lang="en-US" dirty="0" smtClean="0"/>
                            <a:t>0.60%</a:t>
                          </a:r>
                          <a:endParaRPr lang="en-US" dirty="0"/>
                        </a:p>
                      </a:txBody>
                      <a:tcPr/>
                    </a:tc>
                  </a:tr>
                  <a:tr h="640080">
                    <a:tc>
                      <a:txBody>
                        <a:bodyPr/>
                        <a:lstStyle/>
                        <a:p>
                          <a:endParaRPr lang="en-US"/>
                        </a:p>
                      </a:txBody>
                      <a:tcPr>
                        <a:blipFill rotWithShape="1">
                          <a:blip r:embed="rId2"/>
                          <a:stretch>
                            <a:fillRect l="-207" t="-179048" r="-141942" b="-12381"/>
                          </a:stretch>
                        </a:blipFill>
                      </a:tcPr>
                    </a:tc>
                    <a:tc>
                      <a:txBody>
                        <a:bodyPr/>
                        <a:lstStyle/>
                        <a:p>
                          <a:r>
                            <a:rPr lang="en-US" altLang="zh-CN" sz="1600" dirty="0" smtClean="0"/>
                            <a:t>Ours </a:t>
                          </a:r>
                          <a:r>
                            <a:rPr lang="en-US" sz="1600" dirty="0" smtClean="0"/>
                            <a:t>(</a:t>
                          </a:r>
                          <a:r>
                            <a:rPr lang="en-US" sz="1600" baseline="0" dirty="0" smtClean="0"/>
                            <a:t>matrix approx) [2]</a:t>
                          </a:r>
                          <a:endParaRPr lang="en-US" sz="1600" dirty="0"/>
                        </a:p>
                      </a:txBody>
                      <a:tcPr/>
                    </a:tc>
                    <a:tc>
                      <a:txBody>
                        <a:bodyPr/>
                        <a:lstStyle/>
                        <a:p>
                          <a:r>
                            <a:rPr lang="en-US" b="1" dirty="0" smtClean="0">
                              <a:solidFill>
                                <a:schemeClr val="tx2">
                                  <a:lumMod val="75000"/>
                                </a:schemeClr>
                              </a:solidFill>
                            </a:rPr>
                            <a:t>23hours</a:t>
                          </a:r>
                          <a:endParaRPr lang="en-US" b="1" dirty="0">
                            <a:solidFill>
                              <a:schemeClr val="tx2">
                                <a:lumMod val="75000"/>
                              </a:schemeClr>
                            </a:solidFill>
                          </a:endParaRPr>
                        </a:p>
                      </a:txBody>
                      <a:tcPr/>
                    </a:tc>
                    <a:tc>
                      <a:txBody>
                        <a:bodyPr/>
                        <a:lstStyle/>
                        <a:p>
                          <a:r>
                            <a:rPr lang="en-US" dirty="0" smtClean="0"/>
                            <a:t>1.29</a:t>
                          </a:r>
                          <a:r>
                            <a:rPr lang="en-US" dirty="0" smtClean="0"/>
                            <a:t>%</a:t>
                          </a:r>
                          <a:endParaRPr lang="en-US" dirty="0"/>
                        </a:p>
                      </a:txBody>
                      <a:tcPr/>
                    </a:tc>
                  </a:tr>
                </a:tbl>
              </a:graphicData>
            </a:graphic>
          </p:graphicFrame>
        </mc:Fallback>
      </mc:AlternateContent>
      <p:pic>
        <p:nvPicPr>
          <p:cNvPr id="41" name="Picture 13" descr="core-2-quad.jpg"/>
          <p:cNvPicPr>
            <a:picLocks noChangeAspect="1"/>
          </p:cNvPicPr>
          <p:nvPr/>
        </p:nvPicPr>
        <p:blipFill>
          <a:blip r:embed="rId3" cstate="print"/>
          <a:stretch>
            <a:fillRect/>
          </a:stretch>
        </p:blipFill>
        <p:spPr>
          <a:xfrm>
            <a:off x="3236308" y="4524881"/>
            <a:ext cx="582906" cy="520452"/>
          </a:xfrm>
          <a:prstGeom prst="rect">
            <a:avLst/>
          </a:prstGeom>
          <a:ln w="25400">
            <a:solidFill>
              <a:schemeClr val="tx1"/>
            </a:solidFill>
          </a:ln>
        </p:spPr>
      </p:pic>
      <p:pic>
        <p:nvPicPr>
          <p:cNvPr id="42" name="Picture 14" descr="untitled好.bmp"/>
          <p:cNvPicPr>
            <a:picLocks noChangeAspect="1"/>
          </p:cNvPicPr>
          <p:nvPr/>
        </p:nvPicPr>
        <p:blipFill>
          <a:blip r:embed="rId4" cstate="print"/>
          <a:stretch>
            <a:fillRect/>
          </a:stretch>
        </p:blipFill>
        <p:spPr>
          <a:xfrm>
            <a:off x="2915816" y="3876809"/>
            <a:ext cx="944540" cy="576064"/>
          </a:xfrm>
          <a:prstGeom prst="rect">
            <a:avLst/>
          </a:prstGeom>
          <a:ln w="25400">
            <a:solidFill>
              <a:schemeClr val="tx1"/>
            </a:solidFill>
          </a:ln>
        </p:spPr>
      </p:pic>
      <p:sp>
        <p:nvSpPr>
          <p:cNvPr id="43" name="Rectangle 12"/>
          <p:cNvSpPr/>
          <p:nvPr/>
        </p:nvSpPr>
        <p:spPr>
          <a:xfrm>
            <a:off x="899592" y="5117122"/>
            <a:ext cx="8208912" cy="400110"/>
          </a:xfrm>
          <a:prstGeom prst="rect">
            <a:avLst/>
          </a:prstGeom>
        </p:spPr>
        <p:txBody>
          <a:bodyPr wrap="square">
            <a:spAutoFit/>
          </a:bodyPr>
          <a:lstStyle/>
          <a:p>
            <a:r>
              <a:rPr lang="en-US" sz="1000" dirty="0"/>
              <a:t>[1] Z. Zhu et al., P-</a:t>
            </a:r>
            <a:r>
              <a:rPr lang="en-US" sz="1000" dirty="0" err="1"/>
              <a:t>packSVM</a:t>
            </a:r>
            <a:r>
              <a:rPr lang="en-US" sz="1000" dirty="0"/>
              <a:t>: Parallel Primal gradient descent Kernel SVM, ICDM 2009. </a:t>
            </a:r>
          </a:p>
          <a:p>
            <a:r>
              <a:rPr lang="en-US" sz="1000" dirty="0"/>
              <a:t>[2] Training Nonlinear support vector machines using limited resources: A Low-rank Linearization approach, AI&amp;STAT 2012.</a:t>
            </a:r>
          </a:p>
        </p:txBody>
      </p:sp>
      <p:sp>
        <p:nvSpPr>
          <p:cNvPr id="44" name="圆角矩形 43"/>
          <p:cNvSpPr/>
          <p:nvPr/>
        </p:nvSpPr>
        <p:spPr>
          <a:xfrm>
            <a:off x="1032106" y="3848243"/>
            <a:ext cx="701434" cy="36004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圆角矩形 44"/>
          <p:cNvSpPr/>
          <p:nvPr/>
        </p:nvSpPr>
        <p:spPr>
          <a:xfrm>
            <a:off x="971594" y="4499582"/>
            <a:ext cx="500463" cy="360040"/>
          </a:xfrm>
          <a:prstGeom prst="roundRect">
            <a:avLst>
              <a:gd name="adj" fmla="val 2969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p:cNvSpPr/>
          <p:nvPr/>
        </p:nvSpPr>
        <p:spPr>
          <a:xfrm>
            <a:off x="1508642" y="2924944"/>
            <a:ext cx="5582426" cy="369332"/>
          </a:xfrm>
          <a:prstGeom prst="rect">
            <a:avLst/>
          </a:prstGeom>
        </p:spPr>
        <p:txBody>
          <a:bodyPr wrap="none">
            <a:spAutoFit/>
          </a:bodyPr>
          <a:lstStyle/>
          <a:p>
            <a:r>
              <a:rPr lang="en-US" b="1" dirty="0"/>
              <a:t>Large-scale SVM in digit classification (8 million samples)</a:t>
            </a:r>
          </a:p>
        </p:txBody>
      </p:sp>
      <p:graphicFrame>
        <p:nvGraphicFramePr>
          <p:cNvPr id="60" name="图表 59"/>
          <p:cNvGraphicFramePr/>
          <p:nvPr>
            <p:extLst>
              <p:ext uri="{D42A27DB-BD31-4B8C-83A1-F6EECF244321}">
                <p14:modId xmlns:p14="http://schemas.microsoft.com/office/powerpoint/2010/main" val="3214734024"/>
              </p:ext>
            </p:extLst>
          </p:nvPr>
        </p:nvGraphicFramePr>
        <p:xfrm>
          <a:off x="3755954" y="2638292"/>
          <a:ext cx="3888432" cy="2779941"/>
        </p:xfrm>
        <a:graphic>
          <a:graphicData uri="http://schemas.openxmlformats.org/drawingml/2006/chart">
            <c:chart xmlns:c="http://schemas.openxmlformats.org/drawingml/2006/chart" xmlns:r="http://schemas.openxmlformats.org/officeDocument/2006/relationships" r:id="rId5"/>
          </a:graphicData>
        </a:graphic>
      </p:graphicFrame>
      <p:sp>
        <p:nvSpPr>
          <p:cNvPr id="61" name="流程图: 磁盘 60"/>
          <p:cNvSpPr/>
          <p:nvPr/>
        </p:nvSpPr>
        <p:spPr>
          <a:xfrm>
            <a:off x="6204226" y="3696762"/>
            <a:ext cx="1170997" cy="715609"/>
          </a:xfrm>
          <a:prstGeom prst="flowChartMagneticDisk">
            <a:avLst/>
          </a:prstGeom>
          <a:solidFill>
            <a:schemeClr val="accent6">
              <a:lumMod val="60000"/>
              <a:lumOff val="40000"/>
            </a:schemeClr>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20% memory</a:t>
            </a:r>
          </a:p>
        </p:txBody>
      </p:sp>
      <p:pic>
        <p:nvPicPr>
          <p:cNvPr id="62" name="Picture 316" descr="http://imgsrc.hubblesite.org/hu/db/images/hs-2006-10-a-xlarge_we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5374" y="2900204"/>
            <a:ext cx="2944596" cy="24487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3" name="矩形 62"/>
              <p:cNvSpPr/>
              <p:nvPr/>
            </p:nvSpPr>
            <p:spPr>
              <a:xfrm>
                <a:off x="1307682" y="2540164"/>
                <a:ext cx="2952328" cy="369332"/>
              </a:xfrm>
              <a:prstGeom prst="rect">
                <a:avLst/>
              </a:prstGeom>
            </p:spPr>
            <p:txBody>
              <a:bodyPr wrap="square">
                <a:spAutoFit/>
              </a:bodyPr>
              <a:lstStyle/>
              <a:p>
                <a:r>
                  <a:rPr lang="en-US" dirty="0"/>
                  <a:t>15852 </a:t>
                </a:r>
                <a14:m>
                  <m:oMath xmlns:m="http://schemas.openxmlformats.org/officeDocument/2006/math">
                    <m:r>
                      <a:rPr lang="en-US" b="1" i="1" dirty="0" smtClean="0">
                        <a:solidFill>
                          <a:schemeClr val="tx1"/>
                        </a:solidFill>
                        <a:latin typeface="Cambria Math"/>
                      </a:rPr>
                      <m:t>×</m:t>
                    </m:r>
                  </m:oMath>
                </a14:m>
                <a:r>
                  <a:rPr lang="en-US" dirty="0"/>
                  <a:t> 12329 image</a:t>
                </a:r>
              </a:p>
            </p:txBody>
          </p:sp>
        </mc:Choice>
        <mc:Fallback xmlns="">
          <p:sp>
            <p:nvSpPr>
              <p:cNvPr id="63" name="矩形 62"/>
              <p:cNvSpPr>
                <a:spLocks noRot="1" noChangeAspect="1" noMove="1" noResize="1" noEditPoints="1" noAdjustHandles="1" noChangeArrowheads="1" noChangeShapeType="1" noTextEdit="1"/>
              </p:cNvSpPr>
              <p:nvPr/>
            </p:nvSpPr>
            <p:spPr>
              <a:xfrm>
                <a:off x="1307682" y="2540164"/>
                <a:ext cx="2952328" cy="369332"/>
              </a:xfrm>
              <a:prstGeom prst="rect">
                <a:avLst/>
              </a:prstGeom>
              <a:blipFill rotWithShape="1">
                <a:blip r:embed="rId7"/>
                <a:stretch>
                  <a:fillRect l="-1860"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2117949" y="5477162"/>
                <a:ext cx="4284122" cy="400110"/>
              </a:xfrm>
              <a:prstGeom prst="rect">
                <a:avLst/>
              </a:prstGeom>
              <a:solidFill>
                <a:srgbClr val="FFFF00">
                  <a:alpha val="45000"/>
                </a:srgbClr>
              </a:solidFill>
            </p:spPr>
            <p:txBody>
              <a:bodyPr wrap="none">
                <a:spAutoFit/>
              </a:bodyPr>
              <a:lstStyle/>
              <a:p>
                <a:r>
                  <a:rPr lang="en-US" altLang="zh-CN" sz="2000" b="1" i="1" dirty="0">
                    <a:solidFill>
                      <a:srgbClr val="0000FF"/>
                    </a:solidFill>
                    <a:ea typeface="宋体" pitchFamily="2" charset="-122"/>
                  </a:rPr>
                  <a:t>First </a:t>
                </a:r>
                <a14:m>
                  <m:oMath xmlns:m="http://schemas.openxmlformats.org/officeDocument/2006/math">
                    <m:r>
                      <a:rPr lang="en-US" altLang="zh-CN" sz="2000" b="1" i="1" smtClean="0">
                        <a:solidFill>
                          <a:srgbClr val="0000FF"/>
                        </a:solidFill>
                        <a:latin typeface="Cambria Math"/>
                        <a:ea typeface="宋体" pitchFamily="2" charset="-122"/>
                      </a:rPr>
                      <m:t>𝑶</m:t>
                    </m:r>
                    <m:d>
                      <m:dPr>
                        <m:ctrlPr>
                          <a:rPr lang="en-US" altLang="zh-CN" sz="2000" b="1" i="1" smtClean="0">
                            <a:solidFill>
                              <a:srgbClr val="0000FF"/>
                            </a:solidFill>
                            <a:latin typeface="Cambria Math" panose="02040503050406030204" pitchFamily="18" charset="0"/>
                            <a:ea typeface="宋体" pitchFamily="2" charset="-122"/>
                          </a:rPr>
                        </m:ctrlPr>
                      </m:dPr>
                      <m:e>
                        <m:r>
                          <a:rPr lang="en-US" altLang="zh-CN" sz="2000" b="1" i="1" smtClean="0">
                            <a:solidFill>
                              <a:srgbClr val="0000FF"/>
                            </a:solidFill>
                            <a:latin typeface="Cambria Math"/>
                            <a:ea typeface="宋体" pitchFamily="2" charset="-122"/>
                          </a:rPr>
                          <m:t>𝒎</m:t>
                        </m:r>
                        <m:r>
                          <a:rPr lang="en-US" altLang="zh-CN" sz="2000" b="1" i="1" smtClean="0">
                            <a:solidFill>
                              <a:srgbClr val="0000FF"/>
                            </a:solidFill>
                            <a:latin typeface="Cambria Math"/>
                            <a:ea typeface="宋体" pitchFamily="2" charset="-122"/>
                          </a:rPr>
                          <m:t>+</m:t>
                        </m:r>
                        <m:r>
                          <a:rPr lang="en-US" altLang="zh-CN" sz="2000" b="1" i="1" smtClean="0">
                            <a:solidFill>
                              <a:srgbClr val="0000FF"/>
                            </a:solidFill>
                            <a:latin typeface="Cambria Math"/>
                            <a:ea typeface="宋体" pitchFamily="2" charset="-122"/>
                          </a:rPr>
                          <m:t>𝒏</m:t>
                        </m:r>
                      </m:e>
                    </m:d>
                  </m:oMath>
                </a14:m>
                <a:r>
                  <a:rPr lang="en-US" sz="2000" b="1" i="1" dirty="0">
                    <a:solidFill>
                      <a:srgbClr val="0000FF"/>
                    </a:solidFill>
                  </a:rPr>
                  <a:t> algorithm for fast SVD</a:t>
                </a:r>
                <a:endParaRPr lang="en-US" sz="2000" b="1" i="1" dirty="0"/>
              </a:p>
            </p:txBody>
          </p:sp>
        </mc:Choice>
        <mc:Fallback xmlns="">
          <p:sp>
            <p:nvSpPr>
              <p:cNvPr id="64" name="矩形 63"/>
              <p:cNvSpPr>
                <a:spLocks noRot="1" noChangeAspect="1" noMove="1" noResize="1" noEditPoints="1" noAdjustHandles="1" noChangeArrowheads="1" noChangeShapeType="1" noTextEdit="1"/>
              </p:cNvSpPr>
              <p:nvPr/>
            </p:nvSpPr>
            <p:spPr>
              <a:xfrm>
                <a:off x="2117949" y="5477162"/>
                <a:ext cx="4284122" cy="400110"/>
              </a:xfrm>
              <a:prstGeom prst="rect">
                <a:avLst/>
              </a:prstGeom>
              <a:blipFill rotWithShape="1">
                <a:blip r:embed="rId8"/>
                <a:stretch>
                  <a:fillRect l="-1422"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301360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6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6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7"/>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9"/>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1"/>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56"/>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9"/>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8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82"/>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83"/>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84"/>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8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86"/>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40"/>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41"/>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4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43"/>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44"/>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45"/>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6"/>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60"/>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5" grpId="0" animBg="1"/>
      <p:bldP spid="65" grpId="1" animBg="1"/>
      <p:bldP spid="66" grpId="0" animBg="1"/>
      <p:bldP spid="66" grpId="1" animBg="1"/>
      <p:bldP spid="68" grpId="0" animBg="1"/>
      <p:bldP spid="68" grpId="1" animBg="1"/>
      <p:bldP spid="55" grpId="0" animBg="1"/>
      <p:bldP spid="55"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51" grpId="0" animBg="1"/>
      <p:bldP spid="51" grpId="1" animBg="1"/>
      <p:bldP spid="52" grpId="0"/>
      <p:bldP spid="52" grpId="1"/>
      <p:bldP spid="54" grpId="0"/>
      <p:bldP spid="54" grpId="1"/>
      <p:bldP spid="56" grpId="0"/>
      <p:bldP spid="56" grpId="1"/>
      <p:bldP spid="57" grpId="0"/>
      <p:bldP spid="57" grpId="1"/>
      <p:bldP spid="58" grpId="0"/>
      <p:bldP spid="58" grpId="1"/>
      <p:bldP spid="59" grpId="0"/>
      <p:bldP spid="59" grpId="1"/>
      <p:bldP spid="81" grpId="0"/>
      <p:bldP spid="81" grpId="1"/>
      <p:bldP spid="82" grpId="0"/>
      <p:bldP spid="82" grpId="1"/>
      <p:bldP spid="83" grpId="0"/>
      <p:bldP spid="83" grpId="1"/>
      <p:bldP spid="84" grpId="0"/>
      <p:bldP spid="84" grpId="1"/>
      <p:bldP spid="85" grpId="0"/>
      <p:bldP spid="85" grpId="1"/>
      <p:bldP spid="86" grpId="0"/>
      <p:bldP spid="86" grpId="1"/>
      <p:bldP spid="43" grpId="0"/>
      <p:bldP spid="43" grpId="1"/>
      <p:bldP spid="44" grpId="0" animBg="1"/>
      <p:bldP spid="44" grpId="1" animBg="1"/>
      <p:bldP spid="45" grpId="0" animBg="1"/>
      <p:bldP spid="45" grpId="1" animBg="1"/>
      <p:bldP spid="46" grpId="0"/>
      <p:bldP spid="46" grpId="1"/>
      <p:bldGraphic spid="60" grpId="0">
        <p:bldAsOne/>
      </p:bldGraphic>
      <p:bldP spid="61" grpId="0" animBg="1"/>
      <p:bldP spid="63" grpId="0"/>
      <p:bldP spid="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516033B-2011-4F01-BFBB-2B6D1C16AC0C}"/>
              </a:ext>
            </a:extLst>
          </p:cNvPr>
          <p:cNvSpPr>
            <a:spLocks noGrp="1"/>
          </p:cNvSpPr>
          <p:nvPr>
            <p:ph idx="1"/>
          </p:nvPr>
        </p:nvSpPr>
        <p:spPr/>
        <p:txBody>
          <a:bodyPr>
            <a:normAutofit lnSpcReduction="10000"/>
          </a:bodyPr>
          <a:lstStyle/>
          <a:p>
            <a:r>
              <a:rPr lang="en-US" altLang="zh-CN" sz="2600" dirty="0"/>
              <a:t>Theories</a:t>
            </a:r>
          </a:p>
          <a:p>
            <a:endParaRPr lang="en-US" altLang="zh-CN" sz="2600" dirty="0"/>
          </a:p>
          <a:p>
            <a:endParaRPr lang="en-US" altLang="zh-CN" sz="2600" dirty="0"/>
          </a:p>
          <a:p>
            <a:pPr marL="0" indent="0">
              <a:buNone/>
            </a:pPr>
            <a:endParaRPr lang="en-US" altLang="zh-CN" sz="2600" dirty="0"/>
          </a:p>
          <a:p>
            <a:r>
              <a:rPr lang="en-US" altLang="zh-CN" sz="2600" dirty="0"/>
              <a:t>Interpretability </a:t>
            </a:r>
          </a:p>
          <a:p>
            <a:r>
              <a:rPr lang="en-US" altLang="zh-CN" sz="2600" dirty="0"/>
              <a:t>Efficiency</a:t>
            </a:r>
          </a:p>
          <a:p>
            <a:endParaRPr lang="en-US" altLang="zh-CN" sz="2600" dirty="0"/>
          </a:p>
          <a:p>
            <a:endParaRPr lang="en-US" altLang="zh-CN" sz="2600" dirty="0"/>
          </a:p>
          <a:p>
            <a:endParaRPr lang="en-US" altLang="zh-CN" sz="2600" dirty="0"/>
          </a:p>
          <a:p>
            <a:r>
              <a:rPr lang="en-US" altLang="zh-CN" sz="2600" dirty="0"/>
              <a:t>Causality, Reasoning, General Intelligence…</a:t>
            </a:r>
            <a:endParaRPr lang="zh-CN" altLang="en-US" sz="2600" dirty="0"/>
          </a:p>
        </p:txBody>
      </p:sp>
      <p:pic>
        <p:nvPicPr>
          <p:cNvPr id="4" name="图片 3">
            <a:extLst>
              <a:ext uri="{FF2B5EF4-FFF2-40B4-BE49-F238E27FC236}">
                <a16:creationId xmlns:a16="http://schemas.microsoft.com/office/drawing/2014/main" id="{729A338C-457B-4FA6-9266-75EBF938AAE4}"/>
              </a:ext>
            </a:extLst>
          </p:cNvPr>
          <p:cNvPicPr>
            <a:picLocks noChangeAspect="1"/>
          </p:cNvPicPr>
          <p:nvPr/>
        </p:nvPicPr>
        <p:blipFill>
          <a:blip r:embed="rId2"/>
          <a:stretch>
            <a:fillRect/>
          </a:stretch>
        </p:blipFill>
        <p:spPr>
          <a:xfrm>
            <a:off x="1475656" y="1945564"/>
            <a:ext cx="5643066" cy="1288882"/>
          </a:xfrm>
          <a:prstGeom prst="rect">
            <a:avLst/>
          </a:prstGeom>
        </p:spPr>
      </p:pic>
      <p:sp>
        <p:nvSpPr>
          <p:cNvPr id="2" name="标题 1">
            <a:extLst>
              <a:ext uri="{FF2B5EF4-FFF2-40B4-BE49-F238E27FC236}">
                <a16:creationId xmlns:a16="http://schemas.microsoft.com/office/drawing/2014/main" id="{E718B474-1E3C-48FF-BE44-AAA3CF2E399A}"/>
              </a:ext>
            </a:extLst>
          </p:cNvPr>
          <p:cNvSpPr>
            <a:spLocks noGrp="1"/>
          </p:cNvSpPr>
          <p:nvPr>
            <p:ph type="title"/>
          </p:nvPr>
        </p:nvSpPr>
        <p:spPr/>
        <p:txBody>
          <a:bodyPr>
            <a:normAutofit/>
          </a:bodyPr>
          <a:lstStyle/>
          <a:p>
            <a:r>
              <a:rPr lang="en-US" altLang="zh-CN" sz="3600" b="1" dirty="0"/>
              <a:t>Deep Learning Challenges</a:t>
            </a:r>
            <a:endParaRPr lang="zh-CN" altLang="en-US" sz="3600" b="1" dirty="0"/>
          </a:p>
        </p:txBody>
      </p:sp>
      <p:pic>
        <p:nvPicPr>
          <p:cNvPr id="5" name="图片 4">
            <a:extLst>
              <a:ext uri="{FF2B5EF4-FFF2-40B4-BE49-F238E27FC236}">
                <a16:creationId xmlns:a16="http://schemas.microsoft.com/office/drawing/2014/main" id="{FAD8D227-C402-4E91-9E16-DD6BB0CBE805}"/>
              </a:ext>
            </a:extLst>
          </p:cNvPr>
          <p:cNvPicPr>
            <a:picLocks noChangeAspect="1"/>
          </p:cNvPicPr>
          <p:nvPr/>
        </p:nvPicPr>
        <p:blipFill>
          <a:blip r:embed="rId3"/>
          <a:stretch>
            <a:fillRect/>
          </a:stretch>
        </p:blipFill>
        <p:spPr>
          <a:xfrm>
            <a:off x="899592" y="4221088"/>
            <a:ext cx="4248472" cy="1355703"/>
          </a:xfrm>
          <a:prstGeom prst="rect">
            <a:avLst/>
          </a:prstGeom>
        </p:spPr>
      </p:pic>
      <p:pic>
        <p:nvPicPr>
          <p:cNvPr id="124930" name="Picture 2" descr="interpretable machine learning">
            <a:extLst>
              <a:ext uri="{FF2B5EF4-FFF2-40B4-BE49-F238E27FC236}">
                <a16:creationId xmlns:a16="http://schemas.microsoft.com/office/drawing/2014/main" id="{5C533D13-2F9A-4755-8F47-6F191987E7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896" y="3212976"/>
            <a:ext cx="4430596" cy="192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3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sz="3600" b="1" dirty="0"/>
              <a:t>Topics in CIS </a:t>
            </a:r>
            <a:r>
              <a:rPr lang="en-US" altLang="zh-CN" sz="3600" b="1" dirty="0"/>
              <a:t>5525</a:t>
            </a:r>
            <a:endParaRPr lang="en-US" sz="3600" b="1" dirty="0"/>
          </a:p>
        </p:txBody>
      </p:sp>
      <p:sp>
        <p:nvSpPr>
          <p:cNvPr id="6" name="Content Placeholder 2"/>
          <p:cNvSpPr>
            <a:spLocks noGrp="1"/>
          </p:cNvSpPr>
          <p:nvPr>
            <p:ph idx="1"/>
          </p:nvPr>
        </p:nvSpPr>
        <p:spPr>
          <a:xfrm>
            <a:off x="518864" y="1340768"/>
            <a:ext cx="8229600" cy="5184576"/>
          </a:xfrm>
        </p:spPr>
        <p:txBody>
          <a:bodyPr>
            <a:normAutofit lnSpcReduction="10000"/>
          </a:bodyPr>
          <a:lstStyle/>
          <a:p>
            <a:r>
              <a:rPr lang="en-US" sz="2000" b="1" dirty="0">
                <a:latin typeface="+mj-lt"/>
                <a:ea typeface="Arial Unicode MS" panose="020B0604020202020204" pitchFamily="34" charset="-122"/>
                <a:cs typeface="Arial" panose="020B0604020202020204" pitchFamily="34" charset="0"/>
              </a:rPr>
              <a:t>Introduction (Basics)</a:t>
            </a:r>
          </a:p>
          <a:p>
            <a:pPr lvl="1"/>
            <a:r>
              <a:rPr lang="en-US" sz="1400" dirty="0">
                <a:latin typeface="+mj-lt"/>
                <a:ea typeface="Arial Unicode MS" panose="020B0604020202020204" pitchFamily="34" charset="-122"/>
                <a:cs typeface="Arial" panose="020B0604020202020204" pitchFamily="34" charset="0"/>
              </a:rPr>
              <a:t>Linear algebra, matrix (low-rank) decomposition, kernel methods, graphs and manifold learning</a:t>
            </a:r>
            <a:endParaRPr lang="en-US" sz="1400" b="1" dirty="0">
              <a:latin typeface="+mj-lt"/>
              <a:ea typeface="Arial Unicode MS" panose="020B0604020202020204" pitchFamily="34" charset="-122"/>
              <a:cs typeface="Arial" panose="020B0604020202020204" pitchFamily="34" charset="0"/>
            </a:endParaRPr>
          </a:p>
          <a:p>
            <a:r>
              <a:rPr lang="en-US" altLang="zh-CN" sz="1800" b="1" dirty="0">
                <a:latin typeface="+mj-lt"/>
                <a:ea typeface="Arial Unicode MS" panose="020B0604020202020204" pitchFamily="34" charset="-122"/>
                <a:cs typeface="Arial" panose="020B0604020202020204" pitchFamily="34" charset="0"/>
              </a:rPr>
              <a:t>A bit of History of Neural Networks</a:t>
            </a:r>
          </a:p>
          <a:p>
            <a:pPr lvl="1"/>
            <a:r>
              <a:rPr lang="en-US" altLang="zh-CN" sz="1400" dirty="0">
                <a:latin typeface="+mj-lt"/>
                <a:ea typeface="Arial Unicode MS" panose="020B0604020202020204" pitchFamily="34" charset="-122"/>
                <a:cs typeface="Arial" panose="020B0604020202020204" pitchFamily="34" charset="0"/>
              </a:rPr>
              <a:t>Cognition, Neural Science, </a:t>
            </a:r>
            <a:r>
              <a:rPr lang="en-US" altLang="zh-CN" sz="1400" dirty="0" err="1">
                <a:latin typeface="+mj-lt"/>
                <a:ea typeface="Arial Unicode MS" panose="020B0604020202020204" pitchFamily="34" charset="-122"/>
                <a:cs typeface="Arial" panose="020B0604020202020204" pitchFamily="34" charset="0"/>
              </a:rPr>
              <a:t>Connectism</a:t>
            </a:r>
            <a:endParaRPr lang="en-US" altLang="zh-CN" sz="1400" dirty="0">
              <a:latin typeface="+mj-lt"/>
              <a:ea typeface="Arial Unicode MS" panose="020B0604020202020204" pitchFamily="34" charset="-122"/>
              <a:cs typeface="Arial" panose="020B0604020202020204" pitchFamily="34" charset="0"/>
            </a:endParaRPr>
          </a:p>
          <a:p>
            <a:pPr lvl="1"/>
            <a:r>
              <a:rPr lang="en-US" altLang="zh-CN" sz="1400" dirty="0">
                <a:latin typeface="+mj-lt"/>
                <a:ea typeface="Arial Unicode MS" panose="020B0604020202020204" pitchFamily="34" charset="-122"/>
                <a:cs typeface="Arial" panose="020B0604020202020204" pitchFamily="34" charset="0"/>
              </a:rPr>
              <a:t>Perceptron, MLP</a:t>
            </a:r>
          </a:p>
          <a:p>
            <a:r>
              <a:rPr lang="en-US" altLang="zh-CN" sz="1800" b="1" dirty="0">
                <a:latin typeface="+mj-lt"/>
                <a:ea typeface="Arial Unicode MS" panose="020B0604020202020204" pitchFamily="34" charset="-122"/>
                <a:cs typeface="Arial" panose="020B0604020202020204" pitchFamily="34" charset="0"/>
              </a:rPr>
              <a:t>Autoencoders</a:t>
            </a:r>
          </a:p>
          <a:p>
            <a:pPr lvl="1"/>
            <a:r>
              <a:rPr lang="en-US" altLang="zh-CN" sz="1400" dirty="0">
                <a:latin typeface="+mj-lt"/>
                <a:ea typeface="Arial Unicode MS" panose="020B0604020202020204" pitchFamily="34" charset="-122"/>
                <a:cs typeface="Arial" panose="020B0604020202020204" pitchFamily="34" charset="0"/>
              </a:rPr>
              <a:t>Denoising autoencoders, deep clustering</a:t>
            </a:r>
          </a:p>
          <a:p>
            <a:r>
              <a:rPr lang="en-US" altLang="zh-CN" sz="1800" b="1" dirty="0">
                <a:latin typeface="+mj-lt"/>
                <a:ea typeface="Arial Unicode MS" panose="020B0604020202020204" pitchFamily="34" charset="-122"/>
                <a:cs typeface="Arial" panose="020B0604020202020204" pitchFamily="34" charset="0"/>
              </a:rPr>
              <a:t>Optimization and Normalization Techniques in Deep Learning</a:t>
            </a:r>
          </a:p>
          <a:p>
            <a:r>
              <a:rPr lang="en-US" altLang="zh-CN" sz="1800" b="1" dirty="0">
                <a:latin typeface="+mj-lt"/>
                <a:ea typeface="Arial Unicode MS" panose="020B0604020202020204" pitchFamily="34" charset="-122"/>
                <a:cs typeface="Arial" panose="020B0604020202020204" pitchFamily="34" charset="0"/>
              </a:rPr>
              <a:t>Convolutional Neural Networks</a:t>
            </a:r>
            <a:endParaRPr lang="en-US" sz="1800" b="1" dirty="0">
              <a:latin typeface="+mj-lt"/>
              <a:ea typeface="Arial Unicode MS" panose="020B0604020202020204" pitchFamily="34" charset="-122"/>
              <a:cs typeface="Arial" panose="020B0604020202020204" pitchFamily="34" charset="0"/>
            </a:endParaRPr>
          </a:p>
          <a:p>
            <a:r>
              <a:rPr lang="en-US" sz="1800" b="1" dirty="0">
                <a:latin typeface="+mj-lt"/>
                <a:ea typeface="Arial Unicode MS" panose="020B0604020202020204" pitchFamily="34" charset="-122"/>
                <a:cs typeface="Arial" panose="020B0604020202020204" pitchFamily="34" charset="0"/>
              </a:rPr>
              <a:t>Recurrent Neural Networks</a:t>
            </a:r>
          </a:p>
          <a:p>
            <a:pPr lvl="1"/>
            <a:r>
              <a:rPr lang="en-US" sz="1400" dirty="0">
                <a:latin typeface="+mj-lt"/>
                <a:ea typeface="Arial Unicode MS" panose="020B0604020202020204" pitchFamily="34" charset="-122"/>
                <a:cs typeface="Arial" panose="020B0604020202020204" pitchFamily="34" charset="0"/>
              </a:rPr>
              <a:t>RNN, LSTM, Sequence Modelling</a:t>
            </a:r>
            <a:endParaRPr lang="en-US" altLang="zh-CN" sz="1400" dirty="0">
              <a:ea typeface="Arial Unicode MS" panose="020B0604020202020204" pitchFamily="34" charset="-122"/>
              <a:cs typeface="Arial" panose="020B0604020202020204" pitchFamily="34" charset="0"/>
            </a:endParaRPr>
          </a:p>
          <a:p>
            <a:r>
              <a:rPr lang="en-US" sz="1800" b="1" dirty="0">
                <a:latin typeface="+mj-lt"/>
                <a:ea typeface="Arial Unicode MS" panose="020B0604020202020204" pitchFamily="34" charset="-122"/>
                <a:cs typeface="Arial" panose="020B0604020202020204" pitchFamily="34" charset="0"/>
              </a:rPr>
              <a:t>Attention and Memory</a:t>
            </a:r>
          </a:p>
          <a:p>
            <a:pPr lvl="1"/>
            <a:r>
              <a:rPr lang="en-US" sz="1400" dirty="0">
                <a:latin typeface="+mj-lt"/>
                <a:ea typeface="Arial Unicode MS" panose="020B0604020202020204" pitchFamily="34" charset="-122"/>
                <a:cs typeface="Arial" panose="020B0604020202020204" pitchFamily="34" charset="0"/>
              </a:rPr>
              <a:t>Attention mechanism, memory networks, BERT language models</a:t>
            </a:r>
          </a:p>
          <a:p>
            <a:r>
              <a:rPr lang="en-US" sz="1800" b="1" dirty="0">
                <a:latin typeface="+mj-lt"/>
                <a:ea typeface="Arial Unicode MS" panose="020B0604020202020204" pitchFamily="34" charset="-122"/>
                <a:cs typeface="Arial" panose="020B0604020202020204" pitchFamily="34" charset="0"/>
              </a:rPr>
              <a:t>Graph Neural/Convolutional Networks</a:t>
            </a:r>
          </a:p>
          <a:p>
            <a:r>
              <a:rPr lang="en-US" sz="1800" b="1" dirty="0">
                <a:latin typeface="+mj-lt"/>
                <a:ea typeface="Arial Unicode MS" panose="020B0604020202020204" pitchFamily="34" charset="-122"/>
                <a:cs typeface="Arial" panose="020B0604020202020204" pitchFamily="34" charset="0"/>
              </a:rPr>
              <a:t>Deep Generative Networks</a:t>
            </a:r>
          </a:p>
          <a:p>
            <a:pPr lvl="1"/>
            <a:r>
              <a:rPr lang="en-US" sz="1400" dirty="0">
                <a:latin typeface="+mj-lt"/>
                <a:ea typeface="Arial Unicode MS" panose="020B0604020202020204" pitchFamily="34" charset="-122"/>
                <a:cs typeface="Arial" panose="020B0604020202020204" pitchFamily="34" charset="0"/>
              </a:rPr>
              <a:t>GAN, Variational Autoencoders</a:t>
            </a:r>
          </a:p>
          <a:p>
            <a:r>
              <a:rPr lang="en-US" sz="1800" b="1" dirty="0">
                <a:latin typeface="+mj-lt"/>
                <a:ea typeface="Arial Unicode MS" panose="020B0604020202020204" pitchFamily="34" charset="-122"/>
                <a:cs typeface="Arial" panose="020B0604020202020204" pitchFamily="34" charset="0"/>
              </a:rPr>
              <a:t>Deep Reinforcement Learning</a:t>
            </a:r>
          </a:p>
          <a:p>
            <a:r>
              <a:rPr lang="en-US" sz="1800" b="1" dirty="0">
                <a:latin typeface="+mj-lt"/>
                <a:ea typeface="Arial Unicode MS" panose="020B0604020202020204" pitchFamily="34" charset="-122"/>
                <a:cs typeface="Arial" panose="020B0604020202020204" pitchFamily="34" charset="0"/>
              </a:rPr>
              <a:t>Neural Architecture Search</a:t>
            </a:r>
            <a:endParaRPr lang="en-US" sz="1400" dirty="0">
              <a:latin typeface="+mj-lt"/>
              <a:ea typeface="Arial Unicode MS" panose="020B0604020202020204" pitchFamily="34" charset="-122"/>
              <a:cs typeface="Arial" panose="020B0604020202020204" pitchFamily="34" charset="0"/>
            </a:endParaRPr>
          </a:p>
        </p:txBody>
      </p:sp>
      <p:cxnSp>
        <p:nvCxnSpPr>
          <p:cNvPr id="5" name="直接连接符 4"/>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117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D0556-BA5E-4B34-B6FE-1417D70445E4}"/>
              </a:ext>
            </a:extLst>
          </p:cNvPr>
          <p:cNvSpPr>
            <a:spLocks noGrp="1"/>
          </p:cNvSpPr>
          <p:nvPr>
            <p:ph type="title"/>
          </p:nvPr>
        </p:nvSpPr>
        <p:spPr/>
        <p:txBody>
          <a:bodyPr>
            <a:normAutofit/>
          </a:bodyPr>
          <a:lstStyle/>
          <a:p>
            <a:r>
              <a:rPr lang="en-US" altLang="zh-CN" sz="3600" b="1" dirty="0"/>
              <a:t>Some Basics in Machine Learning</a:t>
            </a:r>
            <a:endParaRPr lang="zh-CN" altLang="en-US" sz="3600" b="1" dirty="0"/>
          </a:p>
        </p:txBody>
      </p:sp>
      <p:sp>
        <p:nvSpPr>
          <p:cNvPr id="3" name="内容占位符 2">
            <a:extLst>
              <a:ext uri="{FF2B5EF4-FFF2-40B4-BE49-F238E27FC236}">
                <a16:creationId xmlns:a16="http://schemas.microsoft.com/office/drawing/2014/main" id="{EF6AA6A8-79AC-4BEA-A2E5-26376013FE8E}"/>
              </a:ext>
            </a:extLst>
          </p:cNvPr>
          <p:cNvSpPr>
            <a:spLocks noGrp="1"/>
          </p:cNvSpPr>
          <p:nvPr>
            <p:ph idx="1"/>
          </p:nvPr>
        </p:nvSpPr>
        <p:spPr/>
        <p:txBody>
          <a:bodyPr/>
          <a:lstStyle/>
          <a:p>
            <a:r>
              <a:rPr lang="en-US" altLang="zh-CN" dirty="0"/>
              <a:t>Linear Algebra</a:t>
            </a:r>
          </a:p>
          <a:p>
            <a:endParaRPr lang="en-US" altLang="zh-CN" dirty="0"/>
          </a:p>
          <a:p>
            <a:r>
              <a:rPr lang="en-US" altLang="zh-CN" dirty="0"/>
              <a:t>Kernel Methods</a:t>
            </a:r>
          </a:p>
          <a:p>
            <a:endParaRPr lang="en-US" altLang="zh-CN" dirty="0"/>
          </a:p>
          <a:p>
            <a:r>
              <a:rPr lang="en-US" altLang="zh-CN" dirty="0"/>
              <a:t>Manifold learning</a:t>
            </a:r>
          </a:p>
          <a:p>
            <a:endParaRPr lang="en-US" altLang="zh-CN" dirty="0"/>
          </a:p>
          <a:p>
            <a:r>
              <a:rPr lang="en-US" altLang="zh-CN" dirty="0"/>
              <a:t>Graph Signal Processing</a:t>
            </a:r>
            <a:endParaRPr lang="zh-CN" altLang="en-US" dirty="0"/>
          </a:p>
        </p:txBody>
      </p:sp>
    </p:spTree>
    <p:extLst>
      <p:ext uri="{BB962C8B-B14F-4D97-AF65-F5344CB8AC3E}">
        <p14:creationId xmlns:p14="http://schemas.microsoft.com/office/powerpoint/2010/main" val="13635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Low-rank Decomposition</a:t>
            </a:r>
            <a:endParaRPr lang="zh-CN" altLang="en-US" sz="3600" b="1" dirty="0"/>
          </a:p>
        </p:txBody>
      </p:sp>
      <p:pic>
        <p:nvPicPr>
          <p:cNvPr id="4" name="Picture 11"/>
          <p:cNvPicPr>
            <a:picLocks noChangeAspect="1"/>
          </p:cNvPicPr>
          <p:nvPr/>
        </p:nvPicPr>
        <p:blipFill>
          <a:blip r:embed="rId2"/>
          <a:stretch>
            <a:fillRect/>
          </a:stretch>
        </p:blipFill>
        <p:spPr>
          <a:xfrm>
            <a:off x="1298655" y="2576702"/>
            <a:ext cx="2790621" cy="2790621"/>
          </a:xfrm>
          <a:prstGeom prst="rect">
            <a:avLst/>
          </a:prstGeom>
          <a:ln>
            <a:noFill/>
          </a:ln>
          <a:effectLst>
            <a:softEdge rad="112500"/>
          </a:effectLst>
        </p:spPr>
      </p:pic>
      <p:pic>
        <p:nvPicPr>
          <p:cNvPr id="5" name="Picture 64"/>
          <p:cNvPicPr>
            <a:picLocks noChangeAspect="1"/>
          </p:cNvPicPr>
          <p:nvPr/>
        </p:nvPicPr>
        <p:blipFill>
          <a:blip r:embed="rId3">
            <a:lum bright="7000" contrast="30000"/>
          </a:blip>
          <a:stretch>
            <a:fillRect/>
          </a:stretch>
        </p:blipFill>
        <p:spPr>
          <a:xfrm>
            <a:off x="4322477" y="2772786"/>
            <a:ext cx="3510215" cy="2336800"/>
          </a:xfrm>
          <a:prstGeom prst="ellipse">
            <a:avLst/>
          </a:prstGeom>
          <a:ln>
            <a:noFill/>
          </a:ln>
          <a:effectLst>
            <a:softEdge rad="112500"/>
          </a:effectLst>
        </p:spPr>
      </p:pic>
      <p:pic>
        <p:nvPicPr>
          <p:cNvPr id="6" name="Picture 6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3812704" y="3635265"/>
            <a:ext cx="800100" cy="611842"/>
          </a:xfrm>
          <a:prstGeom prst="rect">
            <a:avLst/>
          </a:prstGeom>
        </p:spPr>
      </p:pic>
      <p:pic>
        <p:nvPicPr>
          <p:cNvPr id="7" name="Picture 6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rcRect l="42438" r="28781"/>
              <a:stretch>
                <a:fillRect/>
              </a:stretch>
            </p:blipFill>
          </mc:Choice>
          <mc:Fallback>
            <p:blipFill>
              <a:blip r:embed="rId7"/>
              <a:srcRect l="42438" r="28781"/>
              <a:stretch>
                <a:fillRect/>
              </a:stretch>
            </p:blipFill>
          </mc:Fallback>
        </mc:AlternateContent>
        <p:spPr>
          <a:xfrm>
            <a:off x="4623844" y="3519076"/>
            <a:ext cx="1127327" cy="911956"/>
          </a:xfrm>
          <a:prstGeom prst="rect">
            <a:avLst/>
          </a:prstGeom>
        </p:spPr>
      </p:pic>
      <p:pic>
        <p:nvPicPr>
          <p:cNvPr id="8" name="Picture 68"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rcRect l="74847"/>
              <a:stretch>
                <a:fillRect/>
              </a:stretch>
            </p:blipFill>
          </mc:Choice>
          <mc:Fallback>
            <p:blipFill>
              <a:blip r:embed="rId7"/>
              <a:srcRect l="74847"/>
              <a:stretch>
                <a:fillRect/>
              </a:stretch>
            </p:blipFill>
          </mc:Fallback>
        </mc:AlternateContent>
        <p:spPr>
          <a:xfrm>
            <a:off x="6523897" y="3528072"/>
            <a:ext cx="892624" cy="826229"/>
          </a:xfrm>
          <a:prstGeom prst="rect">
            <a:avLst/>
          </a:prstGeom>
        </p:spPr>
      </p:pic>
      <p:pic>
        <p:nvPicPr>
          <p:cNvPr id="9" name="Picture 6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rcRect r="72168"/>
              <a:stretch>
                <a:fillRect/>
              </a:stretch>
            </p:blipFill>
          </mc:Choice>
          <mc:Fallback>
            <p:blipFill>
              <a:blip r:embed="rId7"/>
              <a:srcRect r="72168"/>
              <a:stretch>
                <a:fillRect/>
              </a:stretch>
            </p:blipFill>
          </mc:Fallback>
        </mc:AlternateContent>
        <p:spPr>
          <a:xfrm>
            <a:off x="1907704" y="3367487"/>
            <a:ext cx="1371600" cy="1147399"/>
          </a:xfrm>
          <a:prstGeom prst="rect">
            <a:avLst/>
          </a:prstGeom>
        </p:spPr>
      </p:pic>
      <p:pic>
        <p:nvPicPr>
          <p:cNvPr id="10" name="Picture 7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9"/>
              <a:stretch>
                <a:fillRect/>
              </a:stretch>
            </p:blipFill>
          </mc:Choice>
          <mc:Fallback>
            <p:blipFill>
              <a:blip r:embed="rId10"/>
              <a:stretch>
                <a:fillRect/>
              </a:stretch>
            </p:blipFill>
          </mc:Fallback>
        </mc:AlternateContent>
        <p:spPr>
          <a:xfrm>
            <a:off x="5848539" y="3752579"/>
            <a:ext cx="309479" cy="309479"/>
          </a:xfrm>
          <a:prstGeom prst="rect">
            <a:avLst/>
          </a:prstGeom>
        </p:spPr>
      </p:pic>
      <p:pic>
        <p:nvPicPr>
          <p:cNvPr id="22" name="Picture 1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6804674" y="4975350"/>
            <a:ext cx="2056035" cy="391229"/>
          </a:xfrm>
          <a:prstGeom prst="rect">
            <a:avLst/>
          </a:prstGeom>
        </p:spPr>
      </p:pic>
      <p:cxnSp>
        <p:nvCxnSpPr>
          <p:cNvPr id="24" name="直接连接符 23"/>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 name="Content Placeholder 2"/>
          <p:cNvSpPr>
            <a:spLocks noGrp="1"/>
          </p:cNvSpPr>
          <p:nvPr>
            <p:ph idx="1"/>
          </p:nvPr>
        </p:nvSpPr>
        <p:spPr>
          <a:xfrm>
            <a:off x="457200" y="1600200"/>
            <a:ext cx="8229600" cy="767317"/>
          </a:xfrm>
        </p:spPr>
        <p:txBody>
          <a:bodyPr>
            <a:normAutofit lnSpcReduction="10000"/>
          </a:bodyPr>
          <a:lstStyle/>
          <a:p>
            <a:r>
              <a:rPr lang="en-US" sz="2400" b="1" dirty="0">
                <a:latin typeface="+mj-lt"/>
              </a:rPr>
              <a:t>Definition: </a:t>
            </a:r>
            <a:r>
              <a:rPr lang="en-US" altLang="zh-CN" sz="2400" dirty="0">
                <a:solidFill>
                  <a:srgbClr val="000000"/>
                </a:solidFill>
                <a:latin typeface="+mj-lt"/>
              </a:rPr>
              <a:t>transformation of a given matrix into product of matrices, or pre-defined canonical forms</a:t>
            </a:r>
            <a:endParaRPr lang="zh-CN" altLang="en-US" sz="2400" dirty="0">
              <a:latin typeface="+mj-lt"/>
            </a:endParaRPr>
          </a:p>
          <a:p>
            <a:endParaRPr lang="en-US" sz="2400" dirty="0"/>
          </a:p>
        </p:txBody>
      </p:sp>
    </p:spTree>
    <p:extLst>
      <p:ext uri="{BB962C8B-B14F-4D97-AF65-F5344CB8AC3E}">
        <p14:creationId xmlns:p14="http://schemas.microsoft.com/office/powerpoint/2010/main" val="1686045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Usefulness of Low-rank Decomposition</a:t>
            </a:r>
            <a:endParaRPr lang="zh-CN" altLang="en-US" sz="3600" b="1"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p:txBody>
              <a:bodyPr>
                <a:normAutofit lnSpcReduction="10000"/>
              </a:bodyPr>
              <a:lstStyle/>
              <a:p>
                <a:r>
                  <a:rPr lang="en-US" sz="2400" dirty="0"/>
                  <a:t>Computational Advantages</a:t>
                </a:r>
              </a:p>
              <a:p>
                <a:pPr lvl="1"/>
                <a:r>
                  <a:rPr lang="en-US" sz="2000" dirty="0"/>
                  <a:t>Requires </a:t>
                </a:r>
                <a14:m>
                  <m:oMath xmlns:m="http://schemas.openxmlformats.org/officeDocument/2006/math">
                    <m:r>
                      <a:rPr lang="en-US" sz="2000" i="1" dirty="0" smtClean="0">
                        <a:latin typeface="Cambria Math" panose="02040503050406030204" pitchFamily="18" charset="0"/>
                      </a:rPr>
                      <m:t>𝑚𝑘</m:t>
                    </m:r>
                    <m:r>
                      <a:rPr lang="en-US" sz="2000" i="1" dirty="0" smtClean="0">
                        <a:latin typeface="Cambria Math" panose="02040503050406030204" pitchFamily="18" charset="0"/>
                      </a:rPr>
                      <m:t>+</m:t>
                    </m:r>
                    <m:r>
                      <a:rPr lang="en-US" sz="2000" i="1" dirty="0" smtClean="0">
                        <a:latin typeface="Cambria Math" panose="02040503050406030204" pitchFamily="18" charset="0"/>
                      </a:rPr>
                      <m:t>𝑛𝑘</m:t>
                    </m:r>
                  </m:oMath>
                </a14:m>
                <a:r>
                  <a:rPr lang="en-US" sz="2000" dirty="0"/>
                  <a:t> numbers to represent the matrix, instead of </a:t>
                </a:r>
                <a14:m>
                  <m:oMath xmlns:m="http://schemas.openxmlformats.org/officeDocument/2006/math">
                    <m:r>
                      <a:rPr lang="en-US" sz="2000" i="1" dirty="0" smtClean="0">
                        <a:latin typeface="Cambria Math" panose="02040503050406030204" pitchFamily="18" charset="0"/>
                      </a:rPr>
                      <m:t>𝑚𝑛</m:t>
                    </m:r>
                  </m:oMath>
                </a14:m>
                <a:r>
                  <a:rPr lang="en-US" sz="2000" dirty="0"/>
                  <a:t>.  I.e., compression.</a:t>
                </a:r>
              </a:p>
              <a:p>
                <a:pPr lvl="1"/>
                <a:r>
                  <a:rPr lang="en-US" sz="2000" dirty="0"/>
                  <a:t>Less numbers = less storage space and faster matrix multiplication</a:t>
                </a:r>
                <a:r>
                  <a:rPr lang="en-US" sz="2400" dirty="0"/>
                  <a:t>.</a:t>
                </a:r>
              </a:p>
              <a:p>
                <a:r>
                  <a:rPr lang="en-US" sz="2400" dirty="0"/>
                  <a:t>Structuring Mining</a:t>
                </a:r>
              </a:p>
              <a:p>
                <a:pPr lvl="1"/>
                <a:r>
                  <a:rPr lang="en-US" sz="2000" dirty="0"/>
                  <a:t> </a:t>
                </a:r>
              </a:p>
              <a:p>
                <a:pPr lvl="1"/>
                <a:endParaRPr lang="en-US" sz="2000" dirty="0"/>
              </a:p>
              <a:p>
                <a:pPr lvl="1"/>
                <a:endParaRPr lang="en-US" sz="2000" dirty="0"/>
              </a:p>
              <a:p>
                <a:pPr lvl="1"/>
                <a:endParaRPr lang="en-US" sz="2000" dirty="0"/>
              </a:p>
              <a:p>
                <a:pPr lvl="1"/>
                <a:r>
                  <a:rPr lang="en-US" sz="2000" dirty="0"/>
                  <a:t>Compression</a:t>
                </a:r>
              </a:p>
              <a:p>
                <a:pPr lvl="1"/>
                <a:r>
                  <a:rPr lang="en-US" sz="2000" dirty="0"/>
                  <a:t>Reinterpretation</a:t>
                </a:r>
              </a:p>
              <a:p>
                <a:pPr lvl="1"/>
                <a:r>
                  <a:rPr lang="en-US" sz="2000" dirty="0"/>
                  <a:t>transformation</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63" t="-1887"/>
                </a:stretch>
              </a:blipFill>
            </p:spPr>
            <p:txBody>
              <a:bodyPr/>
              <a:lstStyle/>
              <a:p>
                <a:r>
                  <a:rPr lang="zh-CN" altLang="en-US">
                    <a:noFill/>
                  </a:rPr>
                  <a:t> </a:t>
                </a:r>
              </a:p>
            </p:txBody>
          </p:sp>
        </mc:Fallback>
      </mc:AlternateContent>
      <p:grpSp>
        <p:nvGrpSpPr>
          <p:cNvPr id="15" name="Group 19"/>
          <p:cNvGrpSpPr/>
          <p:nvPr/>
        </p:nvGrpSpPr>
        <p:grpSpPr>
          <a:xfrm>
            <a:off x="4004800" y="3429000"/>
            <a:ext cx="4688323" cy="2156816"/>
            <a:chOff x="2398211" y="4243070"/>
            <a:chExt cx="4688323" cy="2156816"/>
          </a:xfrm>
        </p:grpSpPr>
        <p:sp>
          <p:nvSpPr>
            <p:cNvPr id="16" name="Rectangle 5"/>
            <p:cNvSpPr/>
            <p:nvPr/>
          </p:nvSpPr>
          <p:spPr>
            <a:xfrm>
              <a:off x="2398211" y="4243070"/>
              <a:ext cx="1529016" cy="21568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6"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4041283" y="5049040"/>
              <a:ext cx="712531" cy="544877"/>
            </a:xfrm>
            <a:prstGeom prst="rect">
              <a:avLst/>
            </a:prstGeom>
          </p:spPr>
        </p:pic>
        <p:sp>
          <p:nvSpPr>
            <p:cNvPr id="18" name="Rectangle 7"/>
            <p:cNvSpPr/>
            <p:nvPr/>
          </p:nvSpPr>
          <p:spPr>
            <a:xfrm>
              <a:off x="4853146" y="4243070"/>
              <a:ext cx="658180" cy="21568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Rectangle 8"/>
            <p:cNvSpPr/>
            <p:nvPr/>
          </p:nvSpPr>
          <p:spPr>
            <a:xfrm>
              <a:off x="5905027" y="5049040"/>
              <a:ext cx="1181507" cy="65978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20" name="Picture 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2438" r="28781"/>
                <a:stretch>
                  <a:fillRect/>
                </a:stretch>
              </p:blipFill>
            </mc:Choice>
            <mc:Fallback>
              <p:blipFill>
                <a:blip r:embed="rId7"/>
                <a:srcRect l="42438" r="28781"/>
                <a:stretch>
                  <a:fillRect/>
                </a:stretch>
              </p:blipFill>
            </mc:Fallback>
          </mc:AlternateContent>
          <p:spPr>
            <a:xfrm>
              <a:off x="4825539" y="5066962"/>
              <a:ext cx="692047" cy="559835"/>
            </a:xfrm>
            <a:prstGeom prst="rect">
              <a:avLst/>
            </a:prstGeom>
          </p:spPr>
        </p:pic>
        <p:pic>
          <p:nvPicPr>
            <p:cNvPr id="21" name="Picture 1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74847"/>
                <a:stretch>
                  <a:fillRect/>
                </a:stretch>
              </p:blipFill>
            </mc:Choice>
            <mc:Fallback>
              <p:blipFill>
                <a:blip r:embed="rId7"/>
                <a:srcRect l="74847"/>
                <a:stretch>
                  <a:fillRect/>
                </a:stretch>
              </p:blipFill>
            </mc:Fallback>
          </mc:AlternateContent>
          <p:spPr>
            <a:xfrm>
              <a:off x="6204455" y="5084515"/>
              <a:ext cx="588663" cy="544877"/>
            </a:xfrm>
            <a:prstGeom prst="rect">
              <a:avLst/>
            </a:prstGeom>
          </p:spPr>
        </p:pic>
        <p:pic>
          <p:nvPicPr>
            <p:cNvPr id="22" name="Picture 1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r="72168"/>
                <a:stretch>
                  <a:fillRect/>
                </a:stretch>
              </p:blipFill>
            </mc:Choice>
            <mc:Fallback>
              <p:blipFill>
                <a:blip r:embed="rId7"/>
                <a:srcRect r="72168"/>
                <a:stretch>
                  <a:fillRect/>
                </a:stretch>
              </p:blipFill>
            </mc:Fallback>
          </mc:AlternateContent>
          <p:spPr>
            <a:xfrm>
              <a:off x="2681865" y="4934128"/>
              <a:ext cx="926076" cy="774700"/>
            </a:xfrm>
            <a:prstGeom prst="rect">
              <a:avLst/>
            </a:prstGeom>
          </p:spPr>
        </p:pic>
        <p:pic>
          <p:nvPicPr>
            <p:cNvPr id="23" name="Picture 12"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5536727" y="5171704"/>
              <a:ext cx="368300" cy="368300"/>
            </a:xfrm>
            <a:prstGeom prst="rect">
              <a:avLst/>
            </a:prstGeom>
          </p:spPr>
        </p:pic>
      </p:grpSp>
      <p:sp>
        <p:nvSpPr>
          <p:cNvPr id="24" name="矩形 23"/>
          <p:cNvSpPr/>
          <p:nvPr/>
        </p:nvSpPr>
        <p:spPr>
          <a:xfrm>
            <a:off x="6508404" y="3387243"/>
            <a:ext cx="45719" cy="22403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p:cNvSpPr/>
          <p:nvPr/>
        </p:nvSpPr>
        <p:spPr>
          <a:xfrm>
            <a:off x="6630595" y="3395602"/>
            <a:ext cx="45719" cy="22403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p:cNvSpPr/>
          <p:nvPr/>
        </p:nvSpPr>
        <p:spPr>
          <a:xfrm>
            <a:off x="6774141" y="3389449"/>
            <a:ext cx="45719" cy="22403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p:cNvSpPr/>
          <p:nvPr/>
        </p:nvSpPr>
        <p:spPr>
          <a:xfrm>
            <a:off x="7486215" y="4294177"/>
            <a:ext cx="1249254" cy="457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接连接符 27"/>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486215" y="4388968"/>
            <a:ext cx="1249254" cy="457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p:cNvSpPr/>
          <p:nvPr/>
        </p:nvSpPr>
        <p:spPr>
          <a:xfrm>
            <a:off x="7465153" y="4499598"/>
            <a:ext cx="1249254" cy="457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p:cNvSpPr/>
          <p:nvPr/>
        </p:nvSpPr>
        <p:spPr>
          <a:xfrm>
            <a:off x="1167031" y="3424929"/>
            <a:ext cx="2178399" cy="1200329"/>
          </a:xfrm>
          <a:prstGeom prst="rect">
            <a:avLst/>
          </a:prstGeom>
        </p:spPr>
        <p:txBody>
          <a:bodyPr wrap="square">
            <a:spAutoFit/>
          </a:bodyPr>
          <a:lstStyle/>
          <a:p>
            <a:r>
              <a:rPr lang="en-US" altLang="zh-CN" dirty="0"/>
              <a:t>The basis contains important structural information of the data</a:t>
            </a:r>
            <a:endParaRPr lang="zh-CN" altLang="en-US" dirty="0"/>
          </a:p>
        </p:txBody>
      </p:sp>
    </p:spTree>
    <p:extLst>
      <p:ext uri="{BB962C8B-B14F-4D97-AF65-F5344CB8AC3E}">
        <p14:creationId xmlns:p14="http://schemas.microsoft.com/office/powerpoint/2010/main" val="795560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
          <p:cNvGrpSpPr>
            <a:grpSpLocks/>
          </p:cNvGrpSpPr>
          <p:nvPr/>
        </p:nvGrpSpPr>
        <p:grpSpPr bwMode="auto">
          <a:xfrm>
            <a:off x="251520" y="1196752"/>
            <a:ext cx="7560840" cy="1224136"/>
            <a:chOff x="1104" y="1200"/>
            <a:chExt cx="3648" cy="823"/>
          </a:xfrm>
        </p:grpSpPr>
        <p:sp>
          <p:nvSpPr>
            <p:cNvPr id="10" name="AutoShape 4"/>
            <p:cNvSpPr>
              <a:spLocks noChangeArrowheads="1"/>
            </p:cNvSpPr>
            <p:nvPr/>
          </p:nvSpPr>
          <p:spPr bwMode="gray">
            <a:xfrm>
              <a:off x="1104" y="1200"/>
              <a:ext cx="3504" cy="823"/>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en-US" dirty="0"/>
            </a:p>
          </p:txBody>
        </p:sp>
        <p:sp>
          <p:nvSpPr>
            <p:cNvPr id="14" name="Text Box 8"/>
            <p:cNvSpPr txBox="1">
              <a:spLocks noChangeArrowheads="1"/>
            </p:cNvSpPr>
            <p:nvPr/>
          </p:nvSpPr>
          <p:spPr bwMode="gray">
            <a:xfrm>
              <a:off x="1133" y="1211"/>
              <a:ext cx="3619" cy="269"/>
            </a:xfrm>
            <a:prstGeom prst="rect">
              <a:avLst/>
            </a:prstGeom>
            <a:noFill/>
            <a:ln w="9525" algn="ctr">
              <a:noFill/>
              <a:miter lim="800000"/>
              <a:headEnd/>
              <a:tailEnd/>
            </a:ln>
          </p:spPr>
          <p:txBody>
            <a:bodyPr wrap="square">
              <a:spAutoFit/>
            </a:bodyPr>
            <a:lstStyle/>
            <a:p>
              <a:pPr algn="l" eaLnBrk="0" hangingPunct="0"/>
              <a:r>
                <a:rPr lang="en-US" altLang="zh-CN" sz="2000" b="1" dirty="0">
                  <a:solidFill>
                    <a:srgbClr val="0000FF"/>
                  </a:solidFill>
                  <a:latin typeface="+mj-lt"/>
                  <a:ea typeface="宋体" charset="-122"/>
                </a:rPr>
                <a:t>Low-rank Approximation</a:t>
              </a:r>
              <a:endParaRPr lang="en-US" altLang="zh-CN" sz="2000" baseline="30000" dirty="0">
                <a:solidFill>
                  <a:srgbClr val="000000"/>
                </a:solidFill>
                <a:latin typeface="+mj-lt"/>
                <a:ea typeface="宋体" charset="-122"/>
              </a:endParaRPr>
            </a:p>
          </p:txBody>
        </p:sp>
      </p:grpSp>
      <p:pic>
        <p:nvPicPr>
          <p:cNvPr id="6" name="Picture 5" descr="sudokuw.jpg"/>
          <p:cNvPicPr>
            <a:picLocks noChangeAspect="1"/>
          </p:cNvPicPr>
          <p:nvPr/>
        </p:nvPicPr>
        <p:blipFill>
          <a:blip r:embed="rId3" cstate="print"/>
          <a:stretch>
            <a:fillRect/>
          </a:stretch>
        </p:blipFill>
        <p:spPr>
          <a:xfrm>
            <a:off x="6497185" y="0"/>
            <a:ext cx="2646815" cy="1844824"/>
          </a:xfrm>
          <a:prstGeom prst="rect">
            <a:avLst/>
          </a:prstGeom>
        </p:spPr>
      </p:pic>
      <p:sp>
        <p:nvSpPr>
          <p:cNvPr id="2" name="Title 1"/>
          <p:cNvSpPr>
            <a:spLocks noGrp="1"/>
          </p:cNvSpPr>
          <p:nvPr>
            <p:ph type="title"/>
          </p:nvPr>
        </p:nvSpPr>
        <p:spPr/>
        <p:txBody>
          <a:bodyPr>
            <a:normAutofit/>
          </a:bodyPr>
          <a:lstStyle/>
          <a:p>
            <a:r>
              <a:rPr lang="en-US" sz="3200" b="1" dirty="0"/>
              <a:t>Matrix Approx. Comes Into </a:t>
            </a:r>
            <a:r>
              <a:rPr lang="en-US" sz="3200" b="1" dirty="0">
                <a:solidFill>
                  <a:srgbClr val="FFFF00"/>
                </a:solidFill>
              </a:rPr>
              <a:t>Play!</a:t>
            </a:r>
          </a:p>
        </p:txBody>
      </p:sp>
      <mc:AlternateContent xmlns:mc="http://schemas.openxmlformats.org/markup-compatibility/2006" xmlns:a14="http://schemas.microsoft.com/office/drawing/2010/main">
        <mc:Choice Requires="a14">
          <p:sp>
            <p:nvSpPr>
              <p:cNvPr id="16" name="Rectangle 15"/>
              <p:cNvSpPr/>
              <p:nvPr/>
            </p:nvSpPr>
            <p:spPr>
              <a:xfrm>
                <a:off x="395536" y="1561147"/>
                <a:ext cx="635635" cy="49534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latin typeface="Cambria Math"/>
                        </a:rPr>
                        <m:t>𝑨</m:t>
                      </m:r>
                    </m:oMath>
                  </m:oMathPara>
                </a14:m>
                <a:endParaRPr lang="en-US" b="1" dirty="0"/>
              </a:p>
            </p:txBody>
          </p:sp>
        </mc:Choice>
        <mc:Fallback xmlns="">
          <p:sp>
            <p:nvSpPr>
              <p:cNvPr id="16" name="Rectangle 15"/>
              <p:cNvSpPr>
                <a:spLocks noRot="1" noChangeAspect="1" noMove="1" noResize="1" noEditPoints="1" noAdjustHandles="1" noChangeArrowheads="1" noChangeShapeType="1" noTextEdit="1"/>
              </p:cNvSpPr>
              <p:nvPr/>
            </p:nvSpPr>
            <p:spPr>
              <a:xfrm>
                <a:off x="395536" y="1561147"/>
                <a:ext cx="635635" cy="495345"/>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835696" y="1628800"/>
                <a:ext cx="504056" cy="21602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a:rPr>
                            <m:t>𝑸</m:t>
                          </m:r>
                        </m:e>
                        <m:sup>
                          <m:r>
                            <a:rPr lang="en-US" b="1" i="1" dirty="0" smtClean="0">
                              <a:latin typeface="Cambria Math"/>
                            </a:rPr>
                            <m:t>𝑻</m:t>
                          </m:r>
                        </m:sup>
                      </m:sSup>
                    </m:oMath>
                  </m:oMathPara>
                </a14:m>
                <a:endParaRPr lang="en-US" b="1" baseline="30000" dirty="0"/>
              </a:p>
            </p:txBody>
          </p:sp>
        </mc:Choice>
        <mc:Fallback xmlns="">
          <p:sp>
            <p:nvSpPr>
              <p:cNvPr id="18" name="Rectangle 17"/>
              <p:cNvSpPr>
                <a:spLocks noRot="1" noChangeAspect="1" noMove="1" noResize="1" noEditPoints="1" noAdjustHandles="1" noChangeArrowheads="1" noChangeShapeType="1" noTextEdit="1"/>
              </p:cNvSpPr>
              <p:nvPr/>
            </p:nvSpPr>
            <p:spPr>
              <a:xfrm>
                <a:off x="1835696" y="1628800"/>
                <a:ext cx="504056" cy="216024"/>
              </a:xfrm>
              <a:prstGeom prst="rect">
                <a:avLst/>
              </a:prstGeom>
              <a:blipFill rotWithShape="1">
                <a:blip r:embed="rId15"/>
                <a:stretch>
                  <a:fillRect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331641" y="1561147"/>
                <a:ext cx="216023" cy="49534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latin typeface="Cambria Math"/>
                        </a:rPr>
                        <m:t>𝑷</m:t>
                      </m:r>
                    </m:oMath>
                  </m:oMathPara>
                </a14:m>
                <a:endParaRPr lang="en-US" b="1" dirty="0"/>
              </a:p>
            </p:txBody>
          </p:sp>
        </mc:Choice>
        <mc:Fallback xmlns="">
          <p:sp>
            <p:nvSpPr>
              <p:cNvPr id="19" name="Rectangle 18"/>
              <p:cNvSpPr>
                <a:spLocks noRot="1" noChangeAspect="1" noMove="1" noResize="1" noEditPoints="1" noAdjustHandles="1" noChangeArrowheads="1" noChangeShapeType="1" noTextEdit="1"/>
              </p:cNvSpPr>
              <p:nvPr/>
            </p:nvSpPr>
            <p:spPr>
              <a:xfrm>
                <a:off x="1331641" y="1561147"/>
                <a:ext cx="216023" cy="495345"/>
              </a:xfrm>
              <a:prstGeom prst="rect">
                <a:avLst/>
              </a:prstGeom>
              <a:blipFill rotWithShape="1">
                <a:blip r:embed="rId16"/>
                <a:stretch>
                  <a:fillRect l="-27500" r="-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46726" y="1556792"/>
                <a:ext cx="4347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a:rPr>
                        <m:t>=</m:t>
                      </m:r>
                    </m:oMath>
                  </m:oMathPara>
                </a14:m>
                <a:endParaRPr lang="en-US" sz="2000" dirty="0"/>
              </a:p>
            </p:txBody>
          </p:sp>
        </mc:Choice>
        <mc:Fallback xmlns="">
          <p:sp>
            <p:nvSpPr>
              <p:cNvPr id="20" name="Rectangle 19"/>
              <p:cNvSpPr>
                <a:spLocks noRot="1" noChangeAspect="1" noMove="1" noResize="1" noEditPoints="1" noAdjustHandles="1" noChangeArrowheads="1" noChangeShapeType="1" noTextEdit="1"/>
              </p:cNvSpPr>
              <p:nvPr/>
            </p:nvSpPr>
            <p:spPr>
              <a:xfrm>
                <a:off x="946726" y="1556792"/>
                <a:ext cx="434734" cy="400110"/>
              </a:xfrm>
              <a:prstGeom prst="rect">
                <a:avLst/>
              </a:prstGeom>
              <a:blipFill rotWithShape="1">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1547664" y="1628800"/>
                <a:ext cx="648072" cy="338554"/>
              </a:xfrm>
              <a:prstGeom prst="rect">
                <a:avLst/>
              </a:prstGeom>
            </p:spPr>
            <p:txBody>
              <a:bodyPr wrap="square">
                <a:spAutoFit/>
              </a:bodyPr>
              <a:lstStyle/>
              <a:p>
                <a14:m>
                  <m:oMath xmlns:m="http://schemas.openxmlformats.org/officeDocument/2006/math">
                    <m:r>
                      <a:rPr lang="en-US" sz="1600" i="1" dirty="0" smtClean="0">
                        <a:latin typeface="Cambria Math"/>
                        <a:ea typeface="Cambria Math"/>
                      </a:rPr>
                      <m:t>×</m:t>
                    </m:r>
                  </m:oMath>
                </a14:m>
                <a:r>
                  <a:rPr lang="en-US" sz="1600" dirty="0"/>
                  <a:t> </a:t>
                </a:r>
              </a:p>
            </p:txBody>
          </p:sp>
        </mc:Choice>
        <mc:Fallback xmlns="">
          <p:sp>
            <p:nvSpPr>
              <p:cNvPr id="21" name="Rectangle 20"/>
              <p:cNvSpPr>
                <a:spLocks noRot="1" noChangeAspect="1" noMove="1" noResize="1" noEditPoints="1" noAdjustHandles="1" noChangeArrowheads="1" noChangeShapeType="1" noTextEdit="1"/>
              </p:cNvSpPr>
              <p:nvPr/>
            </p:nvSpPr>
            <p:spPr>
              <a:xfrm>
                <a:off x="1547664" y="1628800"/>
                <a:ext cx="648072" cy="338554"/>
              </a:xfrm>
              <a:prstGeom prst="rect">
                <a:avLst/>
              </a:prstGeom>
              <a:blipFill rotWithShape="1">
                <a:blip r:embed="rId18"/>
                <a:stretch>
                  <a:fillRect/>
                </a:stretch>
              </a:blipFill>
            </p:spPr>
            <p:txBody>
              <a:bodyPr/>
              <a:lstStyle/>
              <a:p>
                <a:r>
                  <a:rPr lang="en-US">
                    <a:noFill/>
                  </a:rPr>
                  <a:t> </a:t>
                </a:r>
              </a:p>
            </p:txBody>
          </p:sp>
        </mc:Fallback>
      </mc:AlternateContent>
      <p:sp>
        <p:nvSpPr>
          <p:cNvPr id="23" name="Rectangle 22"/>
          <p:cNvSpPr/>
          <p:nvPr/>
        </p:nvSpPr>
        <p:spPr>
          <a:xfrm>
            <a:off x="2448272" y="1548081"/>
            <a:ext cx="5004048" cy="584775"/>
          </a:xfrm>
          <a:prstGeom prst="rect">
            <a:avLst/>
          </a:prstGeom>
          <a:ln>
            <a:noFill/>
          </a:ln>
        </p:spPr>
        <p:txBody>
          <a:bodyPr wrap="square">
            <a:spAutoFit/>
          </a:bodyPr>
          <a:lstStyle/>
          <a:p>
            <a:pPr marL="174625" indent="-174625">
              <a:lnSpc>
                <a:spcPct val="90000"/>
              </a:lnSpc>
              <a:spcBef>
                <a:spcPct val="20000"/>
              </a:spcBef>
              <a:buFont typeface="Wingdings" pitchFamily="2" charset="2"/>
              <a:buChar char="§"/>
            </a:pPr>
            <a:r>
              <a:rPr lang="en-US" sz="1600" dirty="0">
                <a:latin typeface="+mj-lt"/>
              </a:rPr>
              <a:t>Reduce problem size, complexity</a:t>
            </a:r>
          </a:p>
          <a:p>
            <a:pPr marL="174625" indent="-174625">
              <a:lnSpc>
                <a:spcPct val="90000"/>
              </a:lnSpc>
              <a:spcBef>
                <a:spcPct val="20000"/>
              </a:spcBef>
              <a:buFont typeface="Wingdings" pitchFamily="2" charset="2"/>
              <a:buChar char="§"/>
            </a:pPr>
            <a:r>
              <a:rPr lang="en-US" sz="1600" dirty="0">
                <a:latin typeface="+mj-lt"/>
              </a:rPr>
              <a:t>Structure mining </a:t>
            </a:r>
          </a:p>
        </p:txBody>
      </p:sp>
      <p:sp>
        <p:nvSpPr>
          <p:cNvPr id="24" name="Rectangle 23"/>
          <p:cNvSpPr/>
          <p:nvPr/>
        </p:nvSpPr>
        <p:spPr>
          <a:xfrm>
            <a:off x="395536" y="2124145"/>
            <a:ext cx="6696744" cy="314445"/>
          </a:xfrm>
          <a:prstGeom prst="rect">
            <a:avLst/>
          </a:prstGeom>
          <a:ln>
            <a:noFill/>
          </a:ln>
        </p:spPr>
        <p:txBody>
          <a:bodyPr wrap="square">
            <a:spAutoFit/>
          </a:bodyPr>
          <a:lstStyle/>
          <a:p>
            <a:pPr marL="174625" indent="-174625">
              <a:lnSpc>
                <a:spcPct val="90000"/>
              </a:lnSpc>
              <a:spcBef>
                <a:spcPct val="20000"/>
              </a:spcBef>
              <a:buFont typeface="Wingdings" pitchFamily="2" charset="2"/>
              <a:buChar char="§"/>
            </a:pPr>
            <a:r>
              <a:rPr lang="en-US" sz="1600" dirty="0">
                <a:latin typeface="+mj-lt"/>
              </a:rPr>
              <a:t>Fundamental building block in modern computing</a:t>
            </a:r>
          </a:p>
        </p:txBody>
      </p:sp>
      <p:grpSp>
        <p:nvGrpSpPr>
          <p:cNvPr id="26" name="Group 3"/>
          <p:cNvGrpSpPr>
            <a:grpSpLocks/>
          </p:cNvGrpSpPr>
          <p:nvPr/>
        </p:nvGrpSpPr>
        <p:grpSpPr bwMode="auto">
          <a:xfrm>
            <a:off x="251520" y="2620376"/>
            <a:ext cx="7272808" cy="1672720"/>
            <a:chOff x="1104" y="1191"/>
            <a:chExt cx="3504" cy="869"/>
          </a:xfrm>
        </p:grpSpPr>
        <p:sp>
          <p:nvSpPr>
            <p:cNvPr id="27" name="AutoShape 4"/>
            <p:cNvSpPr>
              <a:spLocks noChangeArrowheads="1"/>
            </p:cNvSpPr>
            <p:nvPr/>
          </p:nvSpPr>
          <p:spPr bwMode="gray">
            <a:xfrm>
              <a:off x="1104" y="1200"/>
              <a:ext cx="3504" cy="860"/>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en-US" dirty="0"/>
            </a:p>
          </p:txBody>
        </p:sp>
        <p:sp>
          <p:nvSpPr>
            <p:cNvPr id="28" name="Text Box 8"/>
            <p:cNvSpPr txBox="1">
              <a:spLocks noChangeArrowheads="1"/>
            </p:cNvSpPr>
            <p:nvPr/>
          </p:nvSpPr>
          <p:spPr bwMode="gray">
            <a:xfrm>
              <a:off x="1127" y="1191"/>
              <a:ext cx="1778" cy="208"/>
            </a:xfrm>
            <a:prstGeom prst="rect">
              <a:avLst/>
            </a:prstGeom>
            <a:noFill/>
            <a:ln w="9525" algn="ctr">
              <a:noFill/>
              <a:miter lim="800000"/>
              <a:headEnd/>
              <a:tailEnd/>
            </a:ln>
          </p:spPr>
          <p:txBody>
            <a:bodyPr wrap="square">
              <a:spAutoFit/>
            </a:bodyPr>
            <a:lstStyle/>
            <a:p>
              <a:pPr algn="l" eaLnBrk="0" hangingPunct="0"/>
              <a:r>
                <a:rPr lang="en-US" altLang="zh-CN" sz="2000" b="1" dirty="0">
                  <a:solidFill>
                    <a:srgbClr val="0000FF"/>
                  </a:solidFill>
                  <a:latin typeface="+mj-lt"/>
                  <a:ea typeface="宋体" charset="-122"/>
                </a:rPr>
                <a:t>Universal Applicability</a:t>
              </a:r>
              <a:endParaRPr lang="en-US" altLang="zh-CN" sz="2000" baseline="30000" dirty="0">
                <a:solidFill>
                  <a:srgbClr val="000000"/>
                </a:solidFill>
                <a:latin typeface="+mj-lt"/>
                <a:ea typeface="宋体" charset="-122"/>
              </a:endParaRPr>
            </a:p>
          </p:txBody>
        </p:sp>
      </p:grpSp>
      <p:sp>
        <p:nvSpPr>
          <p:cNvPr id="38" name="Rectangle 37"/>
          <p:cNvSpPr/>
          <p:nvPr/>
        </p:nvSpPr>
        <p:spPr>
          <a:xfrm>
            <a:off x="317938" y="2893932"/>
            <a:ext cx="6912768" cy="1471172"/>
          </a:xfrm>
          <a:prstGeom prst="rect">
            <a:avLst/>
          </a:prstGeom>
          <a:ln>
            <a:noFill/>
          </a:ln>
        </p:spPr>
        <p:txBody>
          <a:bodyPr wrap="square">
            <a:spAutoFit/>
          </a:bodyPr>
          <a:lstStyle/>
          <a:p>
            <a:pPr marL="174625" indent="-174625">
              <a:lnSpc>
                <a:spcPct val="90000"/>
              </a:lnSpc>
              <a:spcBef>
                <a:spcPct val="20000"/>
              </a:spcBef>
              <a:buFont typeface="Wingdings" pitchFamily="2" charset="2"/>
              <a:buChar char="§"/>
            </a:pPr>
            <a:r>
              <a:rPr lang="en-US" sz="1400" b="1" dirty="0">
                <a:latin typeface="+mj-lt"/>
              </a:rPr>
              <a:t>Information Technology </a:t>
            </a:r>
            <a:r>
              <a:rPr lang="en-US" sz="1400" dirty="0">
                <a:solidFill>
                  <a:schemeClr val="accent3">
                    <a:lumMod val="75000"/>
                  </a:schemeClr>
                </a:solidFill>
                <a:latin typeface="+mj-lt"/>
              </a:rPr>
              <a:t>(information retrieval, recommender systems)</a:t>
            </a:r>
          </a:p>
          <a:p>
            <a:pPr marL="174625" indent="-174625">
              <a:lnSpc>
                <a:spcPct val="90000"/>
              </a:lnSpc>
              <a:spcBef>
                <a:spcPct val="20000"/>
              </a:spcBef>
              <a:buFont typeface="Wingdings" pitchFamily="2" charset="2"/>
              <a:buChar char="§"/>
            </a:pPr>
            <a:r>
              <a:rPr lang="en-US" sz="1400" b="1" dirty="0">
                <a:latin typeface="+mj-lt"/>
              </a:rPr>
              <a:t>Computer Vision </a:t>
            </a:r>
            <a:r>
              <a:rPr lang="en-US" sz="1400" dirty="0">
                <a:solidFill>
                  <a:schemeClr val="accent3">
                    <a:lumMod val="75000"/>
                  </a:schemeClr>
                </a:solidFill>
                <a:latin typeface="+mj-lt"/>
              </a:rPr>
              <a:t>(image processing, face recognition, video surveillance)</a:t>
            </a:r>
          </a:p>
          <a:p>
            <a:pPr marL="174625" indent="-174625">
              <a:lnSpc>
                <a:spcPct val="90000"/>
              </a:lnSpc>
              <a:spcBef>
                <a:spcPct val="20000"/>
              </a:spcBef>
              <a:buFont typeface="Wingdings" pitchFamily="2" charset="2"/>
              <a:buChar char="§"/>
            </a:pPr>
            <a:r>
              <a:rPr lang="en-US" sz="1400" b="1" dirty="0">
                <a:latin typeface="+mj-lt"/>
              </a:rPr>
              <a:t>Computer Graphics </a:t>
            </a:r>
            <a:r>
              <a:rPr lang="en-US" sz="1400" dirty="0">
                <a:solidFill>
                  <a:schemeClr val="accent3">
                    <a:lumMod val="75000"/>
                  </a:schemeClr>
                </a:solidFill>
                <a:latin typeface="+mj-lt"/>
              </a:rPr>
              <a:t>(3D reconstruction, relighting, rendering)</a:t>
            </a:r>
          </a:p>
          <a:p>
            <a:pPr marL="174625" indent="-174625">
              <a:lnSpc>
                <a:spcPct val="90000"/>
              </a:lnSpc>
              <a:spcBef>
                <a:spcPct val="20000"/>
              </a:spcBef>
              <a:buFont typeface="Wingdings" pitchFamily="2" charset="2"/>
              <a:buChar char="§"/>
            </a:pPr>
            <a:r>
              <a:rPr lang="en-US" sz="1400" b="1" dirty="0">
                <a:latin typeface="+mj-lt"/>
              </a:rPr>
              <a:t>Bioinformatics</a:t>
            </a:r>
            <a:r>
              <a:rPr lang="en-US" sz="1400" dirty="0">
                <a:latin typeface="+mj-lt"/>
              </a:rPr>
              <a:t> </a:t>
            </a:r>
            <a:r>
              <a:rPr lang="en-US" sz="1400" dirty="0">
                <a:solidFill>
                  <a:schemeClr val="accent3">
                    <a:lumMod val="75000"/>
                  </a:schemeClr>
                </a:solidFill>
                <a:latin typeface="+mj-lt"/>
              </a:rPr>
              <a:t>(clustering, network analysis, gene expression analysis)</a:t>
            </a:r>
          </a:p>
          <a:p>
            <a:pPr marL="174625" indent="-174625">
              <a:lnSpc>
                <a:spcPct val="90000"/>
              </a:lnSpc>
              <a:spcBef>
                <a:spcPct val="20000"/>
              </a:spcBef>
              <a:buFont typeface="Wingdings" pitchFamily="2" charset="2"/>
              <a:buChar char="§"/>
            </a:pPr>
            <a:r>
              <a:rPr lang="en-US" sz="1400" b="1" dirty="0">
                <a:latin typeface="+mj-lt"/>
              </a:rPr>
              <a:t>Deep Networks </a:t>
            </a:r>
            <a:r>
              <a:rPr lang="en-US" sz="1400" dirty="0">
                <a:solidFill>
                  <a:schemeClr val="accent3">
                    <a:lumMod val="75000"/>
                  </a:schemeClr>
                </a:solidFill>
                <a:latin typeface="+mj-lt"/>
              </a:rPr>
              <a:t>(model compression, energy saving)</a:t>
            </a:r>
          </a:p>
          <a:p>
            <a:pPr marL="174625" indent="-174625">
              <a:lnSpc>
                <a:spcPct val="90000"/>
              </a:lnSpc>
              <a:spcBef>
                <a:spcPct val="20000"/>
              </a:spcBef>
              <a:buFont typeface="Wingdings" pitchFamily="2" charset="2"/>
              <a:buChar char="§"/>
            </a:pPr>
            <a:r>
              <a:rPr lang="en-US" sz="1400" b="1" dirty="0">
                <a:latin typeface="+mj-lt"/>
              </a:rPr>
              <a:t>Optimization </a:t>
            </a:r>
            <a:r>
              <a:rPr lang="en-US" sz="1400" dirty="0">
                <a:solidFill>
                  <a:schemeClr val="accent3">
                    <a:lumMod val="75000"/>
                  </a:schemeClr>
                </a:solidFill>
                <a:latin typeface="+mj-lt"/>
              </a:rPr>
              <a:t>(linear systems, newton method)</a:t>
            </a:r>
          </a:p>
        </p:txBody>
      </p:sp>
      <p:graphicFrame>
        <p:nvGraphicFramePr>
          <p:cNvPr id="34" name="Object 33"/>
          <p:cNvGraphicFramePr>
            <a:graphicFrameLocks noChangeAspect="1"/>
          </p:cNvGraphicFramePr>
          <p:nvPr>
            <p:extLst>
              <p:ext uri="{D42A27DB-BD31-4B8C-83A1-F6EECF244321}">
                <p14:modId xmlns:p14="http://schemas.microsoft.com/office/powerpoint/2010/main" val="1339742352"/>
              </p:ext>
            </p:extLst>
          </p:nvPr>
        </p:nvGraphicFramePr>
        <p:xfrm>
          <a:off x="1318125" y="4555768"/>
          <a:ext cx="4824536" cy="2203369"/>
        </p:xfrm>
        <a:graphic>
          <a:graphicData uri="http://schemas.openxmlformats.org/presentationml/2006/ole">
            <mc:AlternateContent xmlns:mc="http://schemas.openxmlformats.org/markup-compatibility/2006">
              <mc:Choice xmlns:v="urn:schemas-microsoft-com:vml" Requires="v">
                <p:oleObj name="Acrobat Document" r:id="rId19" imgW="6361905" imgH="2905531" progId="AcroExch.Document.7">
                  <p:embed/>
                </p:oleObj>
              </mc:Choice>
              <mc:Fallback>
                <p:oleObj name="Acrobat Document" r:id="rId19" imgW="6361905" imgH="2905531" progId="AcroExch.Document.7">
                  <p:embed/>
                  <p:pic>
                    <p:nvPicPr>
                      <p:cNvPr id="0"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18125" y="4555768"/>
                        <a:ext cx="4824536" cy="2203369"/>
                      </a:xfrm>
                      <a:prstGeom prst="rect">
                        <a:avLst/>
                      </a:prstGeom>
                      <a:noFill/>
                      <a:ln>
                        <a:solidFill>
                          <a:schemeClr val="tx1"/>
                        </a:solidFill>
                      </a:ln>
                    </p:spPr>
                  </p:pic>
                </p:oleObj>
              </mc:Fallback>
            </mc:AlternateContent>
          </a:graphicData>
        </a:graphic>
      </p:graphicFrame>
      <p:pic>
        <p:nvPicPr>
          <p:cNvPr id="40" name="Picture 39" descr="zxx.bmp"/>
          <p:cNvPicPr>
            <a:picLocks noChangeAspect="1"/>
          </p:cNvPicPr>
          <p:nvPr/>
        </p:nvPicPr>
        <p:blipFill>
          <a:blip r:embed="rId21" cstate="print"/>
          <a:stretch>
            <a:fillRect/>
          </a:stretch>
        </p:blipFill>
        <p:spPr>
          <a:xfrm>
            <a:off x="1038018" y="4632349"/>
            <a:ext cx="5472608" cy="1987029"/>
          </a:xfrm>
          <a:prstGeom prst="rect">
            <a:avLst/>
          </a:prstGeom>
          <a:ln>
            <a:solidFill>
              <a:schemeClr val="tx1"/>
            </a:solidFill>
          </a:ln>
        </p:spPr>
      </p:pic>
      <p:pic>
        <p:nvPicPr>
          <p:cNvPr id="30" name="Picture 29" descr="matrix1.jpg"/>
          <p:cNvPicPr>
            <a:picLocks noChangeAspect="1"/>
          </p:cNvPicPr>
          <p:nvPr/>
        </p:nvPicPr>
        <p:blipFill>
          <a:blip r:embed="rId22" cstate="print"/>
          <a:stretch>
            <a:fillRect/>
          </a:stretch>
        </p:blipFill>
        <p:spPr>
          <a:xfrm>
            <a:off x="855892" y="4545744"/>
            <a:ext cx="2679687" cy="2160240"/>
          </a:xfrm>
          <a:prstGeom prst="rect">
            <a:avLst/>
          </a:prstGeom>
        </p:spPr>
      </p:pic>
      <p:pic>
        <p:nvPicPr>
          <p:cNvPr id="3079" name="Picture 7"/>
          <p:cNvPicPr>
            <a:picLocks noChangeAspect="1" noChangeArrowheads="1"/>
          </p:cNvPicPr>
          <p:nvPr/>
        </p:nvPicPr>
        <p:blipFill>
          <a:blip r:embed="rId23" cstate="print"/>
          <a:srcRect/>
          <a:stretch>
            <a:fillRect/>
          </a:stretch>
        </p:blipFill>
        <p:spPr bwMode="auto">
          <a:xfrm>
            <a:off x="3667904" y="4555768"/>
            <a:ext cx="3452738" cy="2150216"/>
          </a:xfrm>
          <a:prstGeom prst="rect">
            <a:avLst/>
          </a:prstGeom>
          <a:noFill/>
          <a:ln w="9525">
            <a:noFill/>
            <a:miter lim="800000"/>
            <a:headEnd/>
            <a:tailEnd/>
          </a:ln>
        </p:spPr>
      </p:pic>
      <p:pic>
        <p:nvPicPr>
          <p:cNvPr id="3391" name="Picture 3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4584" y="4545744"/>
            <a:ext cx="6565106" cy="21818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412" name="Picture 34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29662" y="4474137"/>
            <a:ext cx="4428492" cy="23134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 name="图片 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70132" y="4609185"/>
            <a:ext cx="4696240" cy="2028440"/>
          </a:xfrm>
          <a:prstGeom prst="rect">
            <a:avLst/>
          </a:prstGeom>
          <a:ln>
            <a:solidFill>
              <a:schemeClr val="tx1"/>
            </a:solidFill>
          </a:ln>
        </p:spPr>
      </p:pic>
      <p:pic>
        <p:nvPicPr>
          <p:cNvPr id="33" name="Picture 2" descr="Image result for SDSS sloan digital sky survey"/>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79512" y="4728173"/>
            <a:ext cx="3181400" cy="1797171"/>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8"/>
          <p:cNvSpPr/>
          <p:nvPr/>
        </p:nvSpPr>
        <p:spPr>
          <a:xfrm>
            <a:off x="179512" y="5861137"/>
            <a:ext cx="3294112" cy="523220"/>
          </a:xfrm>
          <a:prstGeom prst="rect">
            <a:avLst/>
          </a:prstGeom>
        </p:spPr>
        <p:txBody>
          <a:bodyPr wrap="square">
            <a:spAutoFit/>
          </a:bodyPr>
          <a:lstStyle/>
          <a:p>
            <a:r>
              <a:rPr lang="en-US" sz="1400" b="1" dirty="0">
                <a:solidFill>
                  <a:schemeClr val="bg1"/>
                </a:solidFill>
              </a:rPr>
              <a:t>Data gathered from 1998 </a:t>
            </a:r>
          </a:p>
          <a:p>
            <a:r>
              <a:rPr lang="en-US" sz="1400" b="1" dirty="0">
                <a:solidFill>
                  <a:schemeClr val="bg1"/>
                </a:solidFill>
              </a:rPr>
              <a:t>12</a:t>
            </a:r>
            <a:r>
              <a:rPr lang="en-US" sz="1400" b="1" baseline="30000" dirty="0">
                <a:solidFill>
                  <a:schemeClr val="bg1"/>
                </a:solidFill>
              </a:rPr>
              <a:t>th</a:t>
            </a:r>
            <a:r>
              <a:rPr lang="en-US" sz="1400" b="1" dirty="0">
                <a:solidFill>
                  <a:schemeClr val="bg1"/>
                </a:solidFill>
              </a:rPr>
              <a:t> Release: 4 million spectra</a:t>
            </a:r>
          </a:p>
        </p:txBody>
      </p:sp>
      <p:pic>
        <p:nvPicPr>
          <p:cNvPr id="36" name="Picture 1306" descr="Example Sloan Digital Sky Survey galaxies. Most galaxies in the universe are much further away than the Pinwheel Galaxy shown in Figure 3, and look like this is digital images."/>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419872" y="4728173"/>
            <a:ext cx="3005305" cy="17971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Image result for SDSS sky survey galaxy"/>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497185" y="4728173"/>
            <a:ext cx="1747223" cy="179717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接连接符 28"/>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07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4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Vector norms</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000" dirty="0"/>
                  <a:t>Vector norms measure the magnitude of a vector </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endParaRPr lang="en-US" altLang="zh-CN" sz="2000" dirty="0"/>
              </a:p>
              <a:p>
                <a:pPr marL="0" indent="0">
                  <a:buNone/>
                </a:pPr>
                <a:endParaRPr lang="en-US" altLang="zh-CN" sz="2000" dirty="0"/>
              </a:p>
              <a:p>
                <a:pPr lvl="1"/>
                <a:endParaRPr lang="en-US" altLang="zh-CN" sz="1600" i="1" dirty="0">
                  <a:latin typeface="Cambria Math" panose="02040503050406030204" pitchFamily="18" charset="0"/>
                </a:endParaRPr>
              </a:p>
              <a:p>
                <a:pPr lvl="1"/>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𝐿</m:t>
                        </m:r>
                      </m:e>
                      <m:sub>
                        <m:r>
                          <a:rPr lang="en-US" altLang="zh-CN" sz="1600" b="0" i="1" smtClean="0">
                            <a:latin typeface="Cambria Math" panose="02040503050406030204" pitchFamily="18" charset="0"/>
                          </a:rPr>
                          <m:t>1</m:t>
                        </m:r>
                      </m:sub>
                    </m:sSub>
                  </m:oMath>
                </a14:m>
                <a:r>
                  <a:rPr lang="zh-CN" altLang="en-US" sz="1600" dirty="0"/>
                  <a:t> </a:t>
                </a:r>
                <a:r>
                  <a:rPr lang="en-US" altLang="zh-CN" sz="1600" dirty="0"/>
                  <a:t>norm: </a:t>
                </a:r>
              </a:p>
              <a:p>
                <a:pPr lvl="1"/>
                <a:endParaRPr lang="en-US" altLang="zh-CN" sz="1600" dirty="0"/>
              </a:p>
              <a:p>
                <a:pPr lvl="1"/>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𝐿</m:t>
                        </m:r>
                      </m:e>
                      <m:sub>
                        <m:r>
                          <a:rPr lang="en-US" altLang="zh-CN" sz="1600" b="0" i="1" smtClean="0">
                            <a:latin typeface="Cambria Math" panose="02040503050406030204" pitchFamily="18" charset="0"/>
                          </a:rPr>
                          <m:t>2</m:t>
                        </m:r>
                      </m:sub>
                    </m:sSub>
                  </m:oMath>
                </a14:m>
                <a:r>
                  <a:rPr lang="zh-CN" altLang="en-US" sz="1600" dirty="0"/>
                  <a:t> </a:t>
                </a:r>
                <a:r>
                  <a:rPr lang="en-US" altLang="zh-CN" sz="1600" dirty="0"/>
                  <a:t>norm</a:t>
                </a:r>
              </a:p>
              <a:p>
                <a:pPr lvl="1"/>
                <a:endParaRPr lang="en-US" altLang="zh-CN" sz="1600" i="1" dirty="0">
                  <a:latin typeface="Cambria Math" panose="02040503050406030204" pitchFamily="18" charset="0"/>
                </a:endParaRPr>
              </a:p>
              <a:p>
                <a:pPr lvl="1"/>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𝐿</m:t>
                        </m:r>
                      </m:e>
                      <m:sub>
                        <m:r>
                          <a:rPr lang="zh-CN" altLang="en-US" sz="1600" i="1">
                            <a:latin typeface="Cambria Math" panose="02040503050406030204" pitchFamily="18" charset="0"/>
                          </a:rPr>
                          <m:t>∞</m:t>
                        </m:r>
                      </m:sub>
                    </m:sSub>
                  </m:oMath>
                </a14:m>
                <a:r>
                  <a:rPr lang="zh-CN" altLang="en-US" sz="1600" dirty="0"/>
                  <a:t> </a:t>
                </a:r>
                <a:r>
                  <a:rPr lang="en-US" altLang="zh-CN" sz="1600" dirty="0"/>
                  <a:t>(infinite) norm</a:t>
                </a:r>
              </a:p>
              <a:p>
                <a:pPr lvl="1"/>
                <a:endParaRPr lang="en-US" altLang="zh-CN" sz="1600" dirty="0"/>
              </a:p>
              <a:p>
                <a:r>
                  <a:rPr lang="en-US" altLang="zh-CN" sz="2000" dirty="0"/>
                  <a:t>Norm Properties, given give </a:t>
                </a:r>
                <a14:m>
                  <m:oMath xmlns:m="http://schemas.openxmlformats.org/officeDocument/2006/math">
                    <m:r>
                      <a:rPr lang="en-US" altLang="zh-CN" sz="2000" i="1">
                        <a:latin typeface="Cambria Math" panose="02040503050406030204" pitchFamily="18" charset="0"/>
                      </a:rPr>
                      <m:t>𝑢</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r>
                      <m:rPr>
                        <m:sty m:val="p"/>
                      </m:rPr>
                      <a:rPr lang="en-US" altLang="zh-CN" sz="2000">
                        <a:latin typeface="Cambria Math" panose="02040503050406030204" pitchFamily="18" charset="0"/>
                      </a:rPr>
                      <m:t>v</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𝑛</m:t>
                        </m:r>
                      </m:sub>
                    </m:sSub>
                    <m:r>
                      <a:rPr lang="en-US" altLang="zh-CN" sz="2000" i="1">
                        <a:latin typeface="Cambria Math" panose="02040503050406030204" pitchFamily="18" charset="0"/>
                      </a:rPr>
                      <m:t>]′</m:t>
                    </m:r>
                  </m:oMath>
                </a14:m>
                <a:endParaRPr lang="en-US" altLang="zh-CN" sz="2000" dirty="0"/>
              </a:p>
              <a:p>
                <a:pPr lvl="1"/>
                <a:r>
                  <a:rPr lang="en-US" altLang="zh-CN" sz="1600" dirty="0"/>
                  <a:t>Triangular inequality (</a:t>
                </a:r>
                <a:r>
                  <a:rPr lang="en-US" altLang="zh-CN" sz="1600" dirty="0" err="1"/>
                  <a:t>Minkowski’s</a:t>
                </a:r>
                <a:r>
                  <a:rPr lang="en-US" altLang="zh-CN" sz="1600" dirty="0"/>
                  <a:t> inequality) </a:t>
                </a:r>
                <a14:m>
                  <m:oMath xmlns:m="http://schemas.openxmlformats.org/officeDocument/2006/math">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e>
                      <m:sub>
                        <m:r>
                          <a:rPr lang="en-US" altLang="zh-CN" sz="1600" i="1">
                            <a:latin typeface="Cambria Math" panose="02040503050406030204" pitchFamily="18" charset="0"/>
                          </a:rPr>
                          <m:t>𝑝</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e>
                        </m:d>
                      </m:e>
                      <m:sub>
                        <m:r>
                          <a:rPr lang="en-US" altLang="zh-CN" sz="1600" i="1">
                            <a:latin typeface="Cambria Math" panose="02040503050406030204" pitchFamily="18" charset="0"/>
                          </a:rPr>
                          <m:t>𝑝</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𝑣</m:t>
                            </m:r>
                          </m:e>
                        </m:d>
                      </m:e>
                      <m:sub>
                        <m:r>
                          <a:rPr lang="en-US" altLang="zh-CN" sz="1600" i="1">
                            <a:latin typeface="Cambria Math" panose="02040503050406030204" pitchFamily="18" charset="0"/>
                          </a:rPr>
                          <m:t>𝑝</m:t>
                        </m:r>
                      </m:sub>
                    </m:sSub>
                  </m:oMath>
                </a14:m>
                <a:endParaRPr lang="en-US" altLang="zh-CN" sz="1600" dirty="0"/>
              </a:p>
              <a:p>
                <a:pPr lvl="1"/>
                <a:r>
                  <a:rPr lang="en-US" altLang="zh-CN" sz="1600" dirty="0"/>
                  <a:t>Cauchy–Schwarz inequality: </a:t>
                </a:r>
                <a14:m>
                  <m:oMath xmlns:m="http://schemas.openxmlformats.org/officeDocument/2006/math">
                    <m:d>
                      <m:dPr>
                        <m:begChr m:val="|"/>
                        <m:endChr m:val="|"/>
                        <m:ctrlPr>
                          <a:rPr lang="en-US" altLang="zh-CN" sz="1600" i="1">
                            <a:latin typeface="Cambria Math" panose="02040503050406030204" pitchFamily="18" charset="0"/>
                            <a:ea typeface="Cambria Math" panose="02040503050406030204" pitchFamily="18" charset="0"/>
                          </a:rPr>
                        </m:ctrlPr>
                      </m:d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e>
                    </m:d>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e>
                        </m:d>
                      </m:e>
                      <m:sub>
                        <m:r>
                          <a:rPr lang="en-US" altLang="zh-CN" sz="1600" i="1">
                            <a:latin typeface="Cambria Math" panose="02040503050406030204" pitchFamily="18" charset="0"/>
                          </a:rPr>
                          <m:t>2</m:t>
                        </m:r>
                      </m:sub>
                    </m:sSub>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𝑣</m:t>
                            </m:r>
                          </m:e>
                        </m:d>
                      </m:e>
                      <m:sub>
                        <m:r>
                          <a:rPr lang="en-US" altLang="zh-CN" sz="1600" i="1">
                            <a:latin typeface="Cambria Math" panose="02040503050406030204" pitchFamily="18" charset="0"/>
                          </a:rPr>
                          <m:t>2</m:t>
                        </m:r>
                      </m:sub>
                    </m:sSub>
                  </m:oMath>
                </a14:m>
                <a:r>
                  <a:rPr lang="en-US" altLang="zh-CN" sz="1600" dirty="0"/>
                  <a:t> </a:t>
                </a:r>
              </a:p>
              <a:p>
                <a:pPr lvl="1"/>
                <a:endParaRPr lang="en-US" altLang="zh-CN"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67" t="-809"/>
                </a:stretch>
              </a:blipFill>
            </p:spPr>
            <p:txBody>
              <a:bodyPr/>
              <a:lstStyle/>
              <a:p>
                <a:r>
                  <a:rPr lang="zh-CN" altLang="en-US">
                    <a:noFill/>
                  </a:rPr>
                  <a:t> </a:t>
                </a:r>
              </a:p>
            </p:txBody>
          </p:sp>
        </mc:Fallback>
      </mc:AlternateContent>
      <p:pic>
        <p:nvPicPr>
          <p:cNvPr id="6" name="图片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2184" y="3029238"/>
            <a:ext cx="1905000" cy="66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9884" y="3705378"/>
            <a:ext cx="1752600"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文本框 8"/>
          <p:cNvSpPr txBox="1"/>
          <p:nvPr/>
        </p:nvSpPr>
        <p:spPr>
          <a:xfrm>
            <a:off x="4114800" y="3142890"/>
            <a:ext cx="65" cy="276999"/>
          </a:xfrm>
          <a:prstGeom prst="rect">
            <a:avLst/>
          </a:prstGeom>
          <a:noFill/>
        </p:spPr>
        <p:txBody>
          <a:bodyPr wrap="none" lIns="0" tIns="0" rIns="0" bIns="0" rtlCol="0">
            <a:spAutoFit/>
          </a:bodyPr>
          <a:lstStyle/>
          <a:p>
            <a:endParaRPr lang="zh-CN" altLang="en-US" dirty="0"/>
          </a:p>
        </p:txBody>
      </p:sp>
      <p:pic>
        <p:nvPicPr>
          <p:cNvPr id="10" name="图片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2184" y="2529175"/>
            <a:ext cx="152400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图片 14"/>
          <p:cNvPicPr>
            <a:picLocks noChangeAspect="1"/>
          </p:cNvPicPr>
          <p:nvPr/>
        </p:nvPicPr>
        <p:blipFill>
          <a:blip r:embed="rId6"/>
          <a:stretch>
            <a:fillRect/>
          </a:stretch>
        </p:blipFill>
        <p:spPr>
          <a:xfrm>
            <a:off x="2232184" y="2072766"/>
            <a:ext cx="4214843" cy="523879"/>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6441034" y="1378727"/>
                <a:ext cx="668709"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mr>
                            <m:m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e>
                                  </m:mr>
                                </m:m>
                              </m:e>
                            </m:mr>
                          </m:m>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6441034" y="1378727"/>
                <a:ext cx="668709" cy="97270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018456" y="5445224"/>
                <a:ext cx="6192687" cy="338554"/>
              </a:xfrm>
              <a:prstGeom prst="rect">
                <a:avLst/>
              </a:prstGeom>
              <a:solidFill>
                <a:schemeClr val="accent3">
                  <a:lumMod val="40000"/>
                  <a:lumOff val="60000"/>
                </a:schemeClr>
              </a:solidFill>
            </p:spPr>
            <p:txBody>
              <a:bodyPr wrap="square">
                <a:spAutoFit/>
              </a:bodyPr>
              <a:lstStyle/>
              <a:p>
                <a:pPr lvl="1"/>
                <a:r>
                  <a:rPr lang="en-US" altLang="zh-CN" sz="1600" dirty="0"/>
                  <a:t>inner product </a:t>
                </a:r>
                <a14:m>
                  <m:oMath xmlns:m="http://schemas.openxmlformats.org/officeDocument/2006/math">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e>
                    </m:d>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𝑢</m:t>
                        </m:r>
                      </m:e>
                      <m:sup>
                        <m:r>
                          <a:rPr lang="en-US" altLang="zh-CN" sz="1600" i="1">
                            <a:latin typeface="Cambria Math" panose="02040503050406030204" pitchFamily="18" charset="0"/>
                          </a:rPr>
                          <m:t>′</m:t>
                        </m:r>
                      </m:sup>
                    </m:sSup>
                    <m:r>
                      <a:rPr lang="en-US" altLang="zh-CN" sz="1600" i="1">
                        <a:latin typeface="Cambria Math" panose="02040503050406030204" pitchFamily="18" charset="0"/>
                      </a:rPr>
                      <m:t>𝑣</m:t>
                    </m:r>
                    <m:r>
                      <a:rPr lang="en-US" altLang="zh-CN" sz="1600" i="1">
                        <a:latin typeface="Cambria Math" panose="02040503050406030204" pitchFamily="18" charset="0"/>
                      </a:rPr>
                      <m:t>=</m:t>
                    </m:r>
                    <m:nary>
                      <m:naryPr>
                        <m:chr m:val="∑"/>
                        <m:subHide m:val="on"/>
                        <m:supHide m:val="on"/>
                        <m:ctrlPr>
                          <a:rPr lang="en-US" altLang="zh-CN" sz="1600" i="1">
                            <a:latin typeface="Cambria Math" panose="02040503050406030204" pitchFamily="18" charset="0"/>
                          </a:rPr>
                        </m:ctrlPr>
                      </m:naryP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e>
                    </m:nary>
                    <m:r>
                      <a:rPr lang="en-US" altLang="zh-CN" sz="1600">
                        <a:latin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e>
                        </m:d>
                      </m:e>
                      <m:sub>
                        <m:r>
                          <a:rPr lang="en-US" altLang="zh-CN" sz="1600" i="1">
                            <a:latin typeface="Cambria Math" panose="02040503050406030204" pitchFamily="18" charset="0"/>
                          </a:rPr>
                          <m:t>2</m:t>
                        </m:r>
                      </m:sub>
                    </m:sSub>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𝑢</m:t>
                            </m:r>
                          </m:e>
                        </m:d>
                      </m:e>
                      <m:sub>
                        <m:r>
                          <a:rPr lang="en-US" altLang="zh-CN" sz="1600" i="1">
                            <a:latin typeface="Cambria Math" panose="02040503050406030204" pitchFamily="18" charset="0"/>
                          </a:rPr>
                          <m:t>2</m:t>
                        </m:r>
                      </m:sub>
                    </m:sSub>
                    <m:r>
                      <m:rPr>
                        <m:sty m:val="p"/>
                      </m:rPr>
                      <a:rPr lang="en-US" altLang="zh-CN" sz="1600">
                        <a:latin typeface="Cambria Math" panose="02040503050406030204" pitchFamily="18" charset="0"/>
                      </a:rPr>
                      <m:t>cos</m:t>
                    </m:r>
                    <m:r>
                      <a:rPr lang="en-US" altLang="zh-CN" sz="1600" i="1">
                        <a:latin typeface="Cambria Math" panose="02040503050406030204" pitchFamily="18" charset="0"/>
                      </a:rPr>
                      <m:t>⁡(</m:t>
                    </m:r>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r>
                      <a:rPr lang="en-US" altLang="zh-CN" sz="1600" i="1">
                        <a:latin typeface="Cambria Math" panose="02040503050406030204" pitchFamily="18" charset="0"/>
                      </a:rPr>
                      <m:t>)</m:t>
                    </m:r>
                  </m:oMath>
                </a14:m>
                <a:endParaRPr lang="en-US" altLang="zh-CN" sz="1600" dirty="0"/>
              </a:p>
            </p:txBody>
          </p:sp>
        </mc:Choice>
        <mc:Fallback xmlns="">
          <p:sp>
            <p:nvSpPr>
              <p:cNvPr id="5" name="矩形 4"/>
              <p:cNvSpPr>
                <a:spLocks noRot="1" noChangeAspect="1" noMove="1" noResize="1" noEditPoints="1" noAdjustHandles="1" noChangeArrowheads="1" noChangeShapeType="1" noTextEdit="1"/>
              </p:cNvSpPr>
              <p:nvPr/>
            </p:nvSpPr>
            <p:spPr>
              <a:xfrm>
                <a:off x="1018456" y="5445224"/>
                <a:ext cx="6192687" cy="338554"/>
              </a:xfrm>
              <a:prstGeom prst="rect">
                <a:avLst/>
              </a:prstGeom>
              <a:blipFill rotWithShape="0">
                <a:blip r:embed="rId8"/>
                <a:stretch>
                  <a:fillRect t="-108929" b="-167857"/>
                </a:stretch>
              </a:blipFill>
            </p:spPr>
            <p:txBody>
              <a:bodyPr/>
              <a:lstStyle/>
              <a:p>
                <a:r>
                  <a:rPr lang="zh-CN" altLang="en-US">
                    <a:noFill/>
                  </a:rPr>
                  <a:t> </a:t>
                </a:r>
              </a:p>
            </p:txBody>
          </p:sp>
        </mc:Fallback>
      </mc:AlternateContent>
      <p:cxnSp>
        <p:nvCxnSpPr>
          <p:cNvPr id="13" name="直接连接符 12"/>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788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Matrix Norms</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000" dirty="0"/>
                  <a:t>Induced matrix-</a:t>
                </a:r>
                <a14:m>
                  <m:oMath xmlns:m="http://schemas.openxmlformats.org/officeDocument/2006/math">
                    <m:r>
                      <a:rPr lang="en-US" altLang="zh-CN" sz="2000" i="1" dirty="0" smtClean="0">
                        <a:latin typeface="Cambria Math" panose="02040503050406030204" pitchFamily="18" charset="0"/>
                      </a:rPr>
                      <m:t>𝑝</m:t>
                    </m:r>
                  </m:oMath>
                </a14:m>
                <a:r>
                  <a:rPr lang="en-US" altLang="zh-CN" sz="2000" dirty="0"/>
                  <a:t> norm</a:t>
                </a:r>
              </a:p>
              <a:p>
                <a:endParaRPr lang="en-US" altLang="zh-CN" dirty="0"/>
              </a:p>
              <a:p>
                <a:endParaRPr lang="en-US" altLang="zh-CN" dirty="0"/>
              </a:p>
              <a:p>
                <a:r>
                  <a:rPr lang="en-US" altLang="zh-CN" sz="2000" dirty="0" err="1"/>
                  <a:t>Frobenius</a:t>
                </a:r>
                <a:r>
                  <a:rPr lang="en-US" altLang="zh-CN" sz="2000" dirty="0"/>
                  <a:t>-norm Hilbert-Schmidt norm</a:t>
                </a:r>
              </a:p>
              <a:p>
                <a:endParaRPr lang="en-US" altLang="zh-CN" sz="2000" dirty="0"/>
              </a:p>
              <a:p>
                <a:endParaRPr lang="en-US" altLang="zh-CN" sz="2000" dirty="0"/>
              </a:p>
              <a:p>
                <a:endParaRPr lang="en-US" altLang="zh-CN" sz="2000" dirty="0"/>
              </a:p>
              <a:p>
                <a:r>
                  <a:rPr lang="en-US" altLang="zh-CN" sz="2000" dirty="0"/>
                  <a:t>Properties </a:t>
                </a:r>
              </a:p>
              <a:p>
                <a:pPr lvl="1"/>
                <a:r>
                  <a:rPr lang="en-US" altLang="zh-CN" sz="1600" dirty="0"/>
                  <a:t>Triangular inequality</a:t>
                </a:r>
                <a14:m>
                  <m:oMath xmlns:m="http://schemas.openxmlformats.org/officeDocument/2006/math">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𝐴</m:t>
                            </m:r>
                            <m:r>
                              <a:rPr lang="en-US" altLang="zh-CN" sz="1600" i="1">
                                <a:latin typeface="Cambria Math" panose="02040503050406030204" pitchFamily="18" charset="0"/>
                              </a:rPr>
                              <m:t>+</m:t>
                            </m:r>
                            <m:r>
                              <a:rPr lang="en-US" altLang="zh-CN" sz="1600" i="1">
                                <a:latin typeface="Cambria Math" panose="02040503050406030204" pitchFamily="18" charset="0"/>
                              </a:rPr>
                              <m:t>𝐵</m:t>
                            </m:r>
                          </m:e>
                        </m:d>
                      </m:e>
                      <m:sub>
                        <m:r>
                          <a:rPr lang="en-US" altLang="zh-CN" sz="1600" i="1">
                            <a:latin typeface="Cambria Math" panose="02040503050406030204" pitchFamily="18" charset="0"/>
                          </a:rPr>
                          <m:t>𝑝</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𝐴</m:t>
                            </m:r>
                          </m:e>
                        </m:d>
                      </m:e>
                      <m:sub>
                        <m:r>
                          <a:rPr lang="en-US" altLang="zh-CN" sz="1600" i="1">
                            <a:latin typeface="Cambria Math" panose="02040503050406030204" pitchFamily="18" charset="0"/>
                          </a:rPr>
                          <m:t>𝑝</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𝐵</m:t>
                            </m:r>
                          </m:e>
                        </m:d>
                      </m:e>
                      <m:sub>
                        <m:r>
                          <a:rPr lang="en-US" altLang="zh-CN" sz="1600" i="1">
                            <a:latin typeface="Cambria Math" panose="02040503050406030204" pitchFamily="18" charset="0"/>
                          </a:rPr>
                          <m:t>𝑝</m:t>
                        </m:r>
                      </m:sub>
                    </m:sSub>
                  </m:oMath>
                </a14:m>
                <a:endParaRPr lang="en-US" altLang="zh-CN" sz="1600" dirty="0"/>
              </a:p>
              <a:p>
                <a:pPr lvl="1"/>
                <a:r>
                  <a:rPr lang="en-US" altLang="zh-CN" sz="1600" dirty="0"/>
                  <a:t>Multiplicative inequality </a:t>
                </a:r>
                <a14:m>
                  <m:oMath xmlns:m="http://schemas.openxmlformats.org/officeDocument/2006/math">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𝐴𝐵</m:t>
                            </m:r>
                          </m:e>
                        </m:d>
                      </m:e>
                      <m:sub>
                        <m:r>
                          <a:rPr lang="en-US" altLang="zh-CN" sz="1600" i="1">
                            <a:latin typeface="Cambria Math" panose="02040503050406030204" pitchFamily="18" charset="0"/>
                          </a:rPr>
                          <m:t>𝑝</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𝐴</m:t>
                            </m:r>
                          </m:e>
                        </m:d>
                      </m:e>
                      <m:sub>
                        <m:r>
                          <a:rPr lang="en-US" altLang="zh-CN" sz="1600" i="1">
                            <a:latin typeface="Cambria Math" panose="02040503050406030204" pitchFamily="18" charset="0"/>
                          </a:rPr>
                          <m:t>𝑝</m:t>
                        </m:r>
                      </m:sub>
                    </m:sSub>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𝐵</m:t>
                            </m:r>
                          </m:e>
                        </m:d>
                      </m:e>
                      <m:sub>
                        <m:r>
                          <a:rPr lang="en-US" altLang="zh-CN" sz="1600" i="1">
                            <a:latin typeface="Cambria Math" panose="02040503050406030204" pitchFamily="18" charset="0"/>
                          </a:rPr>
                          <m:t>𝑝</m:t>
                        </m:r>
                      </m:sub>
                    </m:sSub>
                  </m:oMath>
                </a14:m>
                <a:endParaRPr lang="en-US" altLang="zh-CN" sz="1600" dirty="0"/>
              </a:p>
              <a:p>
                <a:pPr lvl="1"/>
                <a:r>
                  <a:rPr lang="en-US" altLang="zh-CN" sz="1600" dirty="0"/>
                  <a:t>Unitarily invariant </a:t>
                </a:r>
                <a14:m>
                  <m:oMath xmlns:m="http://schemas.openxmlformats.org/officeDocument/2006/math">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𝑈𝐴</m:t>
                            </m:r>
                          </m:e>
                        </m:d>
                      </m:e>
                      <m:sub>
                        <m:r>
                          <a:rPr lang="en-US" altLang="zh-CN" sz="1600" i="1">
                            <a:latin typeface="Cambria Math" panose="02040503050406030204" pitchFamily="18" charset="0"/>
                          </a:rPr>
                          <m:t>𝐹</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𝑈𝐴</m:t>
                            </m:r>
                          </m:e>
                        </m:d>
                      </m:e>
                      <m:sub>
                        <m:r>
                          <a:rPr lang="en-US" altLang="zh-CN" sz="1600" i="1">
                            <a:latin typeface="Cambria Math" panose="02040503050406030204" pitchFamily="18" charset="0"/>
                          </a:rPr>
                          <m:t>𝐹</m:t>
                        </m:r>
                      </m:sub>
                    </m:sSub>
                  </m:oMath>
                </a14:m>
                <a:r>
                  <a:rPr lang="zh-CN" altLang="en-US" sz="1600" dirty="0"/>
                  <a:t> </a:t>
                </a:r>
                <a:r>
                  <a:rPr lang="en-US" altLang="zh-CN" sz="1600" dirty="0"/>
                  <a:t>if </a:t>
                </a:r>
                <a14:m>
                  <m:oMath xmlns:m="http://schemas.openxmlformats.org/officeDocument/2006/math">
                    <m:r>
                      <a:rPr lang="en-US" altLang="zh-CN" sz="1600" i="1">
                        <a:latin typeface="Cambria Math" panose="02040503050406030204" pitchFamily="18" charset="0"/>
                      </a:rPr>
                      <m:t>𝑈</m:t>
                    </m:r>
                  </m:oMath>
                </a14:m>
                <a:r>
                  <a:rPr lang="zh-CN" altLang="en-US" sz="1600" dirty="0"/>
                  <a:t> </a:t>
                </a:r>
                <a:r>
                  <a:rPr lang="en-US" altLang="zh-CN" sz="1600" dirty="0"/>
                  <a:t>is a unitary matrix (</a:t>
                </a:r>
                <a14:m>
                  <m:oMath xmlns:m="http://schemas.openxmlformats.org/officeDocument/2006/math">
                    <m:r>
                      <a:rPr lang="en-US" altLang="zh-CN" sz="1600" i="1">
                        <a:latin typeface="Cambria Math" panose="02040503050406030204" pitchFamily="18" charset="0"/>
                      </a:rPr>
                      <m:t>𝑈𝑈</m:t>
                    </m:r>
                  </m:oMath>
                </a14:m>
                <a:r>
                  <a:rPr lang="en-US" altLang="zh-CN" sz="1600" dirty="0"/>
                  <a:t>’ = </a:t>
                </a:r>
                <a14:m>
                  <m:oMath xmlns:m="http://schemas.openxmlformats.org/officeDocument/2006/math">
                    <m:r>
                      <a:rPr lang="en-US" altLang="zh-CN" sz="1600" i="1">
                        <a:latin typeface="Cambria Math" panose="02040503050406030204" pitchFamily="18" charset="0"/>
                      </a:rPr>
                      <m:t>𝑈</m:t>
                    </m:r>
                  </m:oMath>
                </a14:m>
                <a:r>
                  <a:rPr lang="en-US" altLang="zh-CN" sz="1600" dirty="0"/>
                  <a:t>’ </a:t>
                </a:r>
                <a14:m>
                  <m:oMath xmlns:m="http://schemas.openxmlformats.org/officeDocument/2006/math">
                    <m:r>
                      <a:rPr lang="en-US" altLang="zh-CN" sz="1600" i="1">
                        <a:latin typeface="Cambria Math" panose="02040503050406030204" pitchFamily="18" charset="0"/>
                      </a:rPr>
                      <m:t>𝑈</m:t>
                    </m:r>
                    <m:r>
                      <a:rPr lang="en-US" altLang="zh-CN" sz="1600" b="0" i="0" smtClean="0">
                        <a:latin typeface="Cambria Math" panose="02040503050406030204" pitchFamily="18" charset="0"/>
                      </a:rPr>
                      <m:t>=</m:t>
                    </m:r>
                    <m:r>
                      <m:rPr>
                        <m:sty m:val="p"/>
                      </m:rPr>
                      <a:rPr lang="en-US" altLang="zh-CN" sz="1600" b="0" i="0" smtClean="0">
                        <a:latin typeface="Cambria Math" panose="02040503050406030204" pitchFamily="18" charset="0"/>
                      </a:rPr>
                      <m:t>I</m:t>
                    </m:r>
                  </m:oMath>
                </a14:m>
                <a:r>
                  <a:rPr lang="en-US" altLang="zh-CN" sz="1600" dirty="0"/>
                  <a:t>)</a:t>
                </a:r>
                <a:endParaRPr lang="zh-CN" altLang="en-US" sz="1600" dirty="0"/>
              </a:p>
              <a:p>
                <a:pPr lvl="1"/>
                <a:endParaRPr lang="zh-CN" altLang="en-US"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67" t="-80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19672" y="2276872"/>
            <a:ext cx="4281519" cy="719143"/>
          </a:xfrm>
          <a:prstGeom prst="rect">
            <a:avLst/>
          </a:prstGeom>
        </p:spPr>
      </p:pic>
      <p:pic>
        <p:nvPicPr>
          <p:cNvPr id="5" name="图片 4"/>
          <p:cNvPicPr>
            <a:picLocks noChangeAspect="1"/>
          </p:cNvPicPr>
          <p:nvPr/>
        </p:nvPicPr>
        <p:blipFill>
          <a:blip r:embed="rId4"/>
          <a:stretch>
            <a:fillRect/>
          </a:stretch>
        </p:blipFill>
        <p:spPr>
          <a:xfrm>
            <a:off x="3275856" y="1623981"/>
            <a:ext cx="2409843" cy="547692"/>
          </a:xfrm>
          <a:prstGeom prst="rect">
            <a:avLst/>
          </a:prstGeom>
        </p:spPr>
      </p:pic>
      <p:cxnSp>
        <p:nvCxnSpPr>
          <p:cNvPr id="7" name="直接连接符 6"/>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5"/>
          <a:stretch>
            <a:fillRect/>
          </a:stretch>
        </p:blipFill>
        <p:spPr>
          <a:xfrm>
            <a:off x="1619672" y="3594293"/>
            <a:ext cx="5086387" cy="966795"/>
          </a:xfrm>
          <a:prstGeom prst="rect">
            <a:avLst/>
          </a:prstGeom>
        </p:spPr>
      </p:pic>
    </p:spTree>
    <p:extLst>
      <p:ext uri="{BB962C8B-B14F-4D97-AF65-F5344CB8AC3E}">
        <p14:creationId xmlns:p14="http://schemas.microsoft.com/office/powerpoint/2010/main" val="3805946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Singular Value Decomposition</a:t>
            </a:r>
            <a:endParaRPr lang="zh-CN" altLang="en-US" sz="3600" b="1" dirty="0"/>
          </a:p>
        </p:txBody>
      </p:sp>
      <p:sp>
        <p:nvSpPr>
          <p:cNvPr id="20" name="Rectangle 3"/>
          <p:cNvSpPr>
            <a:spLocks noGrp="1" noChangeArrowheads="1"/>
          </p:cNvSpPr>
          <p:nvPr/>
        </p:nvSpPr>
        <p:spPr bwMode="auto">
          <a:xfrm>
            <a:off x="342900" y="141277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buFontTx/>
              <a:buNone/>
            </a:pPr>
            <a:r>
              <a:rPr lang="en-US" altLang="zh-CN" sz="1600">
                <a:latin typeface="Times New Roman" panose="02020603050405020304" pitchFamily="18" charset="0"/>
                <a:ea typeface="宋体" panose="02010600030101010101" pitchFamily="2" charset="-122"/>
              </a:rPr>
              <a:t>There are five mathematicians who were responsible for establishing the existence of the </a:t>
            </a:r>
          </a:p>
          <a:p>
            <a:pPr eaLnBrk="1" hangingPunct="1">
              <a:buFontTx/>
              <a:buNone/>
            </a:pPr>
            <a:r>
              <a:rPr lang="en-US" altLang="zh-CN" sz="1600">
                <a:latin typeface="Times New Roman" panose="02020603050405020304" pitchFamily="18" charset="0"/>
                <a:ea typeface="宋体" panose="02010600030101010101" pitchFamily="2" charset="-122"/>
              </a:rPr>
              <a:t>singular value decomposition and developing its theory.</a:t>
            </a:r>
          </a:p>
          <a:p>
            <a:pPr eaLnBrk="1" hangingPunct="1">
              <a:buFontTx/>
              <a:buNone/>
            </a:pPr>
            <a:endParaRPr lang="en-US" altLang="zh-CN" sz="1600">
              <a:ea typeface="宋体" panose="02010600030101010101" pitchFamily="2" charset="-122"/>
            </a:endParaRPr>
          </a:p>
        </p:txBody>
      </p:sp>
      <p:pic>
        <p:nvPicPr>
          <p:cNvPr id="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022376"/>
            <a:ext cx="1371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2022376"/>
            <a:ext cx="1295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0" y="2022376"/>
            <a:ext cx="1295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8300" y="2022376"/>
            <a:ext cx="1371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700" y="2022376"/>
            <a:ext cx="152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10"/>
          <p:cNvSpPr txBox="1">
            <a:spLocks noChangeArrowheads="1"/>
          </p:cNvSpPr>
          <p:nvPr/>
        </p:nvSpPr>
        <p:spPr bwMode="auto">
          <a:xfrm>
            <a:off x="521494" y="3477391"/>
            <a:ext cx="15240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algn="ctr" eaLnBrk="1" hangingPunct="1"/>
            <a:r>
              <a:rPr lang="en-US" altLang="zh-CN" sz="1400" dirty="0">
                <a:ea typeface="宋体" panose="02010600030101010101" pitchFamily="2" charset="-122"/>
              </a:rPr>
              <a:t>Eugenio Beltrami</a:t>
            </a:r>
          </a:p>
          <a:p>
            <a:pPr algn="ctr" eaLnBrk="1" hangingPunct="1"/>
            <a:r>
              <a:rPr lang="en-US" altLang="zh-CN" sz="1400" dirty="0">
                <a:ea typeface="宋体" panose="02010600030101010101" pitchFamily="2" charset="-122"/>
              </a:rPr>
              <a:t>(1835-1899)</a:t>
            </a:r>
          </a:p>
        </p:txBody>
      </p:sp>
      <p:sp>
        <p:nvSpPr>
          <p:cNvPr id="27" name="Text Box 11"/>
          <p:cNvSpPr txBox="1">
            <a:spLocks noChangeArrowheads="1"/>
          </p:cNvSpPr>
          <p:nvPr/>
        </p:nvSpPr>
        <p:spPr bwMode="auto">
          <a:xfrm>
            <a:off x="2247900" y="3470176"/>
            <a:ext cx="13112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algn="ctr" eaLnBrk="1" hangingPunct="1"/>
            <a:r>
              <a:rPr lang="en-US" altLang="zh-CN" sz="1400">
                <a:ea typeface="宋体" panose="02010600030101010101" pitchFamily="2" charset="-122"/>
              </a:rPr>
              <a:t>Camille Jordan </a:t>
            </a:r>
          </a:p>
          <a:p>
            <a:pPr algn="ctr" eaLnBrk="1" hangingPunct="1"/>
            <a:r>
              <a:rPr lang="en-US" altLang="zh-CN" sz="1400">
                <a:ea typeface="宋体" panose="02010600030101010101" pitchFamily="2" charset="-122"/>
              </a:rPr>
              <a:t>(1838-1921)</a:t>
            </a:r>
          </a:p>
        </p:txBody>
      </p:sp>
      <p:sp>
        <p:nvSpPr>
          <p:cNvPr id="28" name="Text Box 12"/>
          <p:cNvSpPr txBox="1">
            <a:spLocks noChangeArrowheads="1"/>
          </p:cNvSpPr>
          <p:nvPr/>
        </p:nvSpPr>
        <p:spPr bwMode="auto">
          <a:xfrm>
            <a:off x="3454631" y="3464255"/>
            <a:ext cx="2015406"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algn="ctr" eaLnBrk="1" hangingPunct="1"/>
            <a:r>
              <a:rPr lang="en-US" altLang="zh-CN" sz="1400" dirty="0">
                <a:ea typeface="宋体" panose="02010600030101010101" pitchFamily="2" charset="-122"/>
              </a:rPr>
              <a:t>James Joseph Sylvester </a:t>
            </a:r>
          </a:p>
          <a:p>
            <a:pPr algn="ctr" eaLnBrk="1" hangingPunct="1"/>
            <a:r>
              <a:rPr lang="en-US" altLang="zh-CN" sz="1400" dirty="0">
                <a:ea typeface="宋体" panose="02010600030101010101" pitchFamily="2" charset="-122"/>
              </a:rPr>
              <a:t>(1814-1897)</a:t>
            </a:r>
          </a:p>
        </p:txBody>
      </p:sp>
      <p:sp>
        <p:nvSpPr>
          <p:cNvPr id="29" name="Text Box 13"/>
          <p:cNvSpPr txBox="1">
            <a:spLocks noChangeArrowheads="1"/>
          </p:cNvSpPr>
          <p:nvPr/>
        </p:nvSpPr>
        <p:spPr bwMode="auto">
          <a:xfrm>
            <a:off x="5448300" y="3470176"/>
            <a:ext cx="13477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algn="ctr" eaLnBrk="1" hangingPunct="1"/>
            <a:r>
              <a:rPr lang="en-US" altLang="zh-CN" sz="1400">
                <a:ea typeface="宋体" panose="02010600030101010101" pitchFamily="2" charset="-122"/>
              </a:rPr>
              <a:t>Erhard Schmidt </a:t>
            </a:r>
          </a:p>
          <a:p>
            <a:pPr algn="ctr" eaLnBrk="1" hangingPunct="1"/>
            <a:r>
              <a:rPr lang="en-US" altLang="zh-CN" sz="1400">
                <a:ea typeface="宋体" panose="02010600030101010101" pitchFamily="2" charset="-122"/>
              </a:rPr>
              <a:t>(1876-1959)</a:t>
            </a:r>
          </a:p>
        </p:txBody>
      </p:sp>
      <p:sp>
        <p:nvSpPr>
          <p:cNvPr id="30" name="Text Box 14"/>
          <p:cNvSpPr txBox="1">
            <a:spLocks noChangeArrowheads="1"/>
          </p:cNvSpPr>
          <p:nvPr/>
        </p:nvSpPr>
        <p:spPr bwMode="auto">
          <a:xfrm>
            <a:off x="7200900" y="3470176"/>
            <a:ext cx="12763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eaLnBrk="1" hangingPunct="1"/>
            <a:r>
              <a:rPr lang="en-US" altLang="zh-CN" sz="1400">
                <a:ea typeface="宋体" panose="02010600030101010101" pitchFamily="2" charset="-122"/>
              </a:rPr>
              <a:t>Hermann Weyl</a:t>
            </a:r>
          </a:p>
          <a:p>
            <a:pPr eaLnBrk="1" hangingPunct="1"/>
            <a:r>
              <a:rPr lang="en-US" altLang="zh-CN" sz="1400">
                <a:ea typeface="宋体" panose="02010600030101010101" pitchFamily="2" charset="-122"/>
              </a:rPr>
              <a:t>(1885-1955)</a:t>
            </a:r>
          </a:p>
        </p:txBody>
      </p:sp>
      <p:sp>
        <p:nvSpPr>
          <p:cNvPr id="31" name="Text Box 15"/>
          <p:cNvSpPr txBox="1">
            <a:spLocks noChangeArrowheads="1"/>
          </p:cNvSpPr>
          <p:nvPr/>
        </p:nvSpPr>
        <p:spPr bwMode="auto">
          <a:xfrm>
            <a:off x="495300" y="4232176"/>
            <a:ext cx="8305800" cy="211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eaLnBrk="1" hangingPunct="1"/>
            <a:r>
              <a:rPr lang="en-US" altLang="zh-CN" sz="1600" dirty="0">
                <a:ea typeface="宋体" panose="02010600030101010101" pitchFamily="2" charset="-122"/>
              </a:rPr>
              <a:t>The Singular Value Decomposition was originally developed by two mathematician in the</a:t>
            </a:r>
          </a:p>
          <a:p>
            <a:pPr eaLnBrk="1" hangingPunct="1"/>
            <a:r>
              <a:rPr lang="en-US" altLang="zh-CN" sz="1600" dirty="0">
                <a:ea typeface="宋体" panose="02010600030101010101" pitchFamily="2" charset="-122"/>
              </a:rPr>
              <a:t> mid to late 1800’s, 1. Eugenio Beltrami ,   2.Camille Jordan</a:t>
            </a:r>
          </a:p>
          <a:p>
            <a:pPr eaLnBrk="1" hangingPunct="1"/>
            <a:endParaRPr lang="en-US" altLang="zh-CN" sz="1600" dirty="0">
              <a:ea typeface="宋体" panose="02010600030101010101" pitchFamily="2" charset="-122"/>
            </a:endParaRPr>
          </a:p>
          <a:p>
            <a:pPr eaLnBrk="1" hangingPunct="1"/>
            <a:r>
              <a:rPr lang="en-US" altLang="zh-CN" sz="1600" dirty="0">
                <a:ea typeface="宋体" panose="02010600030101010101" pitchFamily="2" charset="-122"/>
              </a:rPr>
              <a:t>Several other mathematicians took part in the final developments of the SVD including James </a:t>
            </a:r>
          </a:p>
          <a:p>
            <a:pPr eaLnBrk="1" hangingPunct="1"/>
            <a:r>
              <a:rPr lang="en-US" altLang="zh-CN" sz="1600" dirty="0">
                <a:ea typeface="宋体" panose="02010600030101010101" pitchFamily="2" charset="-122"/>
              </a:rPr>
              <a:t>Joseph Sylvester, Erhard Schmidt and Hermann </a:t>
            </a:r>
            <a:r>
              <a:rPr lang="en-US" altLang="zh-CN" sz="1600" dirty="0" err="1">
                <a:ea typeface="宋体" panose="02010600030101010101" pitchFamily="2" charset="-122"/>
              </a:rPr>
              <a:t>Weyl</a:t>
            </a:r>
            <a:r>
              <a:rPr lang="en-US" altLang="zh-CN" sz="1600" dirty="0">
                <a:ea typeface="宋体" panose="02010600030101010101" pitchFamily="2" charset="-122"/>
              </a:rPr>
              <a:t> who studied the SVD into the mid-1900’s.</a:t>
            </a:r>
          </a:p>
          <a:p>
            <a:pPr eaLnBrk="1" hangingPunct="1"/>
            <a:endParaRPr lang="en-US" altLang="zh-CN" sz="1600" dirty="0">
              <a:ea typeface="宋体" panose="02010600030101010101" pitchFamily="2" charset="-122"/>
            </a:endParaRPr>
          </a:p>
          <a:p>
            <a:pPr eaLnBrk="1" hangingPunct="1"/>
            <a:r>
              <a:rPr lang="en-US" altLang="zh-CN" sz="1600" dirty="0">
                <a:ea typeface="宋体" panose="02010600030101010101" pitchFamily="2" charset="-122"/>
              </a:rPr>
              <a:t>C. </a:t>
            </a:r>
            <a:r>
              <a:rPr lang="en-US" altLang="zh-CN" sz="1600" dirty="0" err="1">
                <a:ea typeface="宋体" panose="02010600030101010101" pitchFamily="2" charset="-122"/>
              </a:rPr>
              <a:t>Eckart</a:t>
            </a:r>
            <a:r>
              <a:rPr lang="en-US" altLang="zh-CN" sz="1600" dirty="0">
                <a:ea typeface="宋体" panose="02010600030101010101" pitchFamily="2" charset="-122"/>
              </a:rPr>
              <a:t> and G. Young prove low rank approximation of SVD.</a:t>
            </a:r>
          </a:p>
        </p:txBody>
      </p:sp>
      <p:pic>
        <p:nvPicPr>
          <p:cNvPr id="32"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6568" y="5751314"/>
            <a:ext cx="99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17"/>
          <p:cNvSpPr txBox="1">
            <a:spLocks noChangeArrowheads="1"/>
          </p:cNvSpPr>
          <p:nvPr/>
        </p:nvSpPr>
        <p:spPr bwMode="auto">
          <a:xfrm>
            <a:off x="4883051" y="6244933"/>
            <a:ext cx="1080745" cy="5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20000"/>
              </a:spcBef>
              <a:spcAft>
                <a:spcPct val="0"/>
              </a:spcAft>
              <a:defRPr sz="20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000" kern="1200">
                <a:solidFill>
                  <a:schemeClr val="tx1"/>
                </a:solidFill>
                <a:latin typeface="Times New Roman" panose="02020603050405020304" pitchFamily="18" charset="0"/>
                <a:ea typeface="+mn-ea"/>
                <a:cs typeface="Times New Roman" panose="02020603050405020304" pitchFamily="18" charset="0"/>
              </a:defRPr>
            </a:lvl9pPr>
          </a:lstStyle>
          <a:p>
            <a:pPr eaLnBrk="1" hangingPunct="1"/>
            <a:r>
              <a:rPr lang="en-US" altLang="zh-CN" sz="1600" dirty="0">
                <a:ea typeface="宋体" panose="02010600030101010101" pitchFamily="2" charset="-122"/>
              </a:rPr>
              <a:t>C. </a:t>
            </a:r>
            <a:r>
              <a:rPr lang="en-US" altLang="zh-CN" sz="1600" dirty="0" err="1">
                <a:ea typeface="宋体" panose="02010600030101010101" pitchFamily="2" charset="-122"/>
              </a:rPr>
              <a:t>Eckart</a:t>
            </a:r>
            <a:endParaRPr lang="en-US" altLang="zh-CN" sz="1600" dirty="0">
              <a:ea typeface="宋体" panose="02010600030101010101" pitchFamily="2" charset="-122"/>
            </a:endParaRPr>
          </a:p>
          <a:p>
            <a:pPr eaLnBrk="1" hangingPunct="1"/>
            <a:r>
              <a:rPr lang="en-US" altLang="zh-CN" sz="1400" dirty="0">
                <a:ea typeface="宋体" panose="02010600030101010101" pitchFamily="2" charset="-122"/>
              </a:rPr>
              <a:t>(1902-1973)</a:t>
            </a:r>
          </a:p>
        </p:txBody>
      </p:sp>
      <p:cxnSp>
        <p:nvCxnSpPr>
          <p:cNvPr id="34" name="直接连接符 33"/>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22882" name="Picture 2" descr="Gail Sellers Young Jr., 33rd MAA Presiden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7506" y="5751314"/>
            <a:ext cx="764731"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842398" y="6174145"/>
            <a:ext cx="1151277" cy="584775"/>
          </a:xfrm>
          <a:prstGeom prst="rect">
            <a:avLst/>
          </a:prstGeom>
        </p:spPr>
        <p:txBody>
          <a:bodyPr wrap="none">
            <a:spAutoFit/>
          </a:bodyPr>
          <a:lstStyle/>
          <a:p>
            <a:r>
              <a:rPr lang="en-US" altLang="zh-CN" sz="1600" dirty="0">
                <a:latin typeface="Times" panose="02020603050405020304" pitchFamily="18" charset="0"/>
                <a:cs typeface="Times" panose="02020603050405020304" pitchFamily="18" charset="0"/>
              </a:rPr>
              <a:t>G. Young</a:t>
            </a:r>
          </a:p>
          <a:p>
            <a:r>
              <a:rPr lang="en-US" altLang="zh-CN" sz="1600" dirty="0">
                <a:latin typeface="Times" panose="02020603050405020304" pitchFamily="18" charset="0"/>
                <a:cs typeface="Times" panose="02020603050405020304" pitchFamily="18" charset="0"/>
              </a:rPr>
              <a:t>(</a:t>
            </a:r>
            <a:r>
              <a:rPr lang="en-US" altLang="zh-CN" sz="1400" dirty="0">
                <a:latin typeface="Times" panose="02020603050405020304" pitchFamily="18" charset="0"/>
                <a:cs typeface="Times" panose="02020603050405020304" pitchFamily="18" charset="0"/>
              </a:rPr>
              <a:t>1915-1999</a:t>
            </a:r>
            <a:r>
              <a:rPr lang="en-US" altLang="zh-CN" sz="1600" dirty="0">
                <a:latin typeface="Times" panose="02020603050405020304" pitchFamily="18" charset="0"/>
                <a:cs typeface="Times" panose="02020603050405020304" pitchFamily="18" charset="0"/>
              </a:rPr>
              <a:t>) </a:t>
            </a:r>
            <a:endParaRPr lang="zh-CN" altLang="en-US" sz="16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578415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Singular Value Decomposition (cont.)</a:t>
            </a:r>
            <a:endParaRPr lang="zh-CN" altLang="en-US" sz="3600" b="1" dirty="0"/>
          </a:p>
        </p:txBody>
      </p:sp>
      <p:pic>
        <p:nvPicPr>
          <p:cNvPr id="5" name="Picture 2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153478" y="2068195"/>
            <a:ext cx="4826000" cy="838200"/>
          </a:xfrm>
          <a:prstGeom prst="rect">
            <a:avLst/>
          </a:prstGeom>
        </p:spPr>
      </p:pic>
      <p:sp>
        <p:nvSpPr>
          <p:cNvPr id="6" name="Rectangle 5"/>
          <p:cNvSpPr/>
          <p:nvPr/>
        </p:nvSpPr>
        <p:spPr>
          <a:xfrm>
            <a:off x="2211069" y="3212976"/>
            <a:ext cx="1141338" cy="16099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7"/>
          <p:cNvSpPr/>
          <p:nvPr/>
        </p:nvSpPr>
        <p:spPr>
          <a:xfrm>
            <a:off x="4043561" y="3212976"/>
            <a:ext cx="1608326" cy="160996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ectangle 8"/>
          <p:cNvSpPr/>
          <p:nvPr/>
        </p:nvSpPr>
        <p:spPr>
          <a:xfrm>
            <a:off x="7234998" y="3445295"/>
            <a:ext cx="1145323" cy="114532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9" name="Picture 1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rcRect r="72168"/>
              <a:stretch>
                <a:fillRect/>
              </a:stretch>
            </p:blipFill>
          </mc:Choice>
          <mc:Fallback>
            <p:blipFill>
              <a:blip r:embed="rId5"/>
              <a:srcRect r="72168"/>
              <a:stretch>
                <a:fillRect/>
              </a:stretch>
            </p:blipFill>
          </mc:Fallback>
        </mc:AlternateContent>
        <p:spPr>
          <a:xfrm>
            <a:off x="2422803" y="3728819"/>
            <a:ext cx="691272" cy="578277"/>
          </a:xfrm>
          <a:prstGeom prst="rect">
            <a:avLst/>
          </a:prstGeom>
        </p:spPr>
      </p:pic>
      <p:grpSp>
        <p:nvGrpSpPr>
          <p:cNvPr id="10" name="Group 20"/>
          <p:cNvGrpSpPr/>
          <p:nvPr/>
        </p:nvGrpSpPr>
        <p:grpSpPr>
          <a:xfrm>
            <a:off x="5853209" y="3127662"/>
            <a:ext cx="1145323" cy="1575835"/>
            <a:chOff x="7039102" y="1915611"/>
            <a:chExt cx="819619" cy="914400"/>
          </a:xfrm>
        </p:grpSpPr>
        <p:sp>
          <p:nvSpPr>
            <p:cNvPr id="11" name="Left Bracket 17"/>
            <p:cNvSpPr/>
            <p:nvPr/>
          </p:nvSpPr>
          <p:spPr>
            <a:xfrm>
              <a:off x="7039102" y="1915611"/>
              <a:ext cx="73152" cy="91440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ket 19"/>
            <p:cNvSpPr/>
            <p:nvPr/>
          </p:nvSpPr>
          <p:spPr>
            <a:xfrm>
              <a:off x="7785569" y="1915611"/>
              <a:ext cx="73152" cy="914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3" name="Picture 22"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344074" y="3696427"/>
            <a:ext cx="925103" cy="643060"/>
          </a:xfrm>
          <a:prstGeom prst="rect">
            <a:avLst/>
          </a:prstGeom>
        </p:spPr>
      </p:pic>
      <p:pic>
        <p:nvPicPr>
          <p:cNvPr id="14" name="Picture 2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5961280" y="3658327"/>
            <a:ext cx="846131" cy="643060"/>
          </a:xfrm>
          <a:prstGeom prst="rect">
            <a:avLst/>
          </a:prstGeom>
        </p:spPr>
      </p:pic>
      <p:pic>
        <p:nvPicPr>
          <p:cNvPr id="15" name="Picture 2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0"/>
              <a:stretch>
                <a:fillRect/>
              </a:stretch>
            </p:blipFill>
          </mc:Choice>
          <mc:Fallback>
            <p:blipFill>
              <a:blip r:embed="rId11"/>
              <a:stretch>
                <a:fillRect/>
              </a:stretch>
            </p:blipFill>
          </mc:Fallback>
        </mc:AlternateContent>
        <p:spPr>
          <a:xfrm>
            <a:off x="3554351" y="3905139"/>
            <a:ext cx="383579" cy="225635"/>
          </a:xfrm>
          <a:prstGeom prst="rect">
            <a:avLst/>
          </a:prstGeom>
        </p:spPr>
      </p:pic>
      <p:cxnSp>
        <p:nvCxnSpPr>
          <p:cNvPr id="16" name="Straight Connector 29"/>
          <p:cNvCxnSpPr/>
          <p:nvPr/>
        </p:nvCxnSpPr>
        <p:spPr>
          <a:xfrm rot="16200000" flipH="1">
            <a:off x="5912640" y="3311769"/>
            <a:ext cx="1028798" cy="1028798"/>
          </a:xfrm>
          <a:prstGeom prst="line">
            <a:avLst/>
          </a:prstGeom>
          <a:ln w="25400" cap="flat" cmpd="sng" algn="ctr">
            <a:solidFill>
              <a:schemeClr val="tx1">
                <a:lumMod val="85000"/>
                <a:lumOff val="15000"/>
              </a:scheme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Rectangle 60"/>
          <p:cNvSpPr/>
          <p:nvPr/>
        </p:nvSpPr>
        <p:spPr>
          <a:xfrm>
            <a:off x="1803400" y="5356002"/>
            <a:ext cx="1600200"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48"/>
          <p:cNvSpPr/>
          <p:nvPr/>
        </p:nvSpPr>
        <p:spPr>
          <a:xfrm>
            <a:off x="4274652" y="5356002"/>
            <a:ext cx="1143000" cy="1143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Rectangle 49"/>
          <p:cNvSpPr/>
          <p:nvPr/>
        </p:nvSpPr>
        <p:spPr>
          <a:xfrm>
            <a:off x="7304157" y="5134518"/>
            <a:ext cx="1600200" cy="16002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20" name="Picture 5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rcRect r="72168"/>
              <a:stretch>
                <a:fillRect/>
              </a:stretch>
            </p:blipFill>
          </mc:Choice>
          <mc:Fallback>
            <p:blipFill>
              <a:blip r:embed="rId5"/>
              <a:srcRect r="72168"/>
              <a:stretch>
                <a:fillRect/>
              </a:stretch>
            </p:blipFill>
          </mc:Fallback>
        </mc:AlternateContent>
        <p:spPr>
          <a:xfrm>
            <a:off x="2211069" y="5717134"/>
            <a:ext cx="691272" cy="578277"/>
          </a:xfrm>
          <a:prstGeom prst="rect">
            <a:avLst/>
          </a:prstGeom>
        </p:spPr>
      </p:pic>
      <p:grpSp>
        <p:nvGrpSpPr>
          <p:cNvPr id="21" name="Group 20"/>
          <p:cNvGrpSpPr/>
          <p:nvPr/>
        </p:nvGrpSpPr>
        <p:grpSpPr>
          <a:xfrm>
            <a:off x="5624629" y="5356002"/>
            <a:ext cx="1600200" cy="1143000"/>
            <a:chOff x="7039102" y="1915611"/>
            <a:chExt cx="819619" cy="914400"/>
          </a:xfrm>
        </p:grpSpPr>
        <p:sp>
          <p:nvSpPr>
            <p:cNvPr id="22" name="Left Bracket 57"/>
            <p:cNvSpPr/>
            <p:nvPr/>
          </p:nvSpPr>
          <p:spPr>
            <a:xfrm>
              <a:off x="7039102" y="1915611"/>
              <a:ext cx="73152" cy="91440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ight Bracket 58"/>
            <p:cNvSpPr/>
            <p:nvPr/>
          </p:nvSpPr>
          <p:spPr>
            <a:xfrm>
              <a:off x="7785569" y="1915611"/>
              <a:ext cx="73152" cy="914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24" name="Picture 5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5990942" y="5660818"/>
            <a:ext cx="846131" cy="643060"/>
          </a:xfrm>
          <a:prstGeom prst="rect">
            <a:avLst/>
          </a:prstGeom>
        </p:spPr>
      </p:pic>
      <p:pic>
        <p:nvPicPr>
          <p:cNvPr id="25" name="Picture 5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0"/>
              <a:stretch>
                <a:fillRect/>
              </a:stretch>
            </p:blipFill>
          </mc:Choice>
          <mc:Fallback>
            <p:blipFill>
              <a:blip r:embed="rId11"/>
              <a:stretch>
                <a:fillRect/>
              </a:stretch>
            </p:blipFill>
          </mc:Fallback>
        </mc:AlternateContent>
        <p:spPr>
          <a:xfrm>
            <a:off x="3610811" y="5822963"/>
            <a:ext cx="383579" cy="225635"/>
          </a:xfrm>
          <a:prstGeom prst="rect">
            <a:avLst/>
          </a:prstGeom>
        </p:spPr>
      </p:pic>
      <p:cxnSp>
        <p:nvCxnSpPr>
          <p:cNvPr id="26" name="Straight Connector 56"/>
          <p:cNvCxnSpPr/>
          <p:nvPr/>
        </p:nvCxnSpPr>
        <p:spPr>
          <a:xfrm rot="16200000" flipH="1">
            <a:off x="5702400" y="5432793"/>
            <a:ext cx="1028798" cy="1028798"/>
          </a:xfrm>
          <a:prstGeom prst="line">
            <a:avLst/>
          </a:prstGeom>
          <a:ln w="25400" cap="flat" cmpd="sng" algn="ctr">
            <a:solidFill>
              <a:schemeClr val="tx1">
                <a:lumMod val="85000"/>
                <a:lumOff val="15000"/>
              </a:scheme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7" name="Picture 62"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4388952" y="5564933"/>
            <a:ext cx="925103" cy="643060"/>
          </a:xfrm>
          <a:prstGeom prst="rect">
            <a:avLst/>
          </a:prstGeom>
        </p:spPr>
      </p:pic>
      <p:sp>
        <p:nvSpPr>
          <p:cNvPr id="28" name="TextBox 65"/>
          <p:cNvSpPr txBox="1"/>
          <p:nvPr/>
        </p:nvSpPr>
        <p:spPr>
          <a:xfrm>
            <a:off x="228600" y="3874277"/>
            <a:ext cx="1410174" cy="369332"/>
          </a:xfrm>
          <a:prstGeom prst="rect">
            <a:avLst/>
          </a:prstGeom>
          <a:noFill/>
        </p:spPr>
        <p:txBody>
          <a:bodyPr wrap="none" rtlCol="0">
            <a:spAutoFit/>
          </a:bodyPr>
          <a:lstStyle/>
          <a:p>
            <a:r>
              <a:rPr lang="en-US" dirty="0"/>
              <a:t>Tall &amp; skinny:</a:t>
            </a:r>
          </a:p>
        </p:txBody>
      </p:sp>
      <p:sp>
        <p:nvSpPr>
          <p:cNvPr id="29" name="TextBox 66"/>
          <p:cNvSpPr txBox="1"/>
          <p:nvPr/>
        </p:nvSpPr>
        <p:spPr>
          <a:xfrm>
            <a:off x="228600" y="5729802"/>
            <a:ext cx="1266806" cy="369332"/>
          </a:xfrm>
          <a:prstGeom prst="rect">
            <a:avLst/>
          </a:prstGeom>
          <a:noFill/>
        </p:spPr>
        <p:txBody>
          <a:bodyPr wrap="none" rtlCol="0">
            <a:spAutoFit/>
          </a:bodyPr>
          <a:lstStyle/>
          <a:p>
            <a:r>
              <a:rPr lang="en-US" dirty="0"/>
              <a:t>Short &amp; fat:</a:t>
            </a:r>
          </a:p>
        </p:txBody>
      </p:sp>
      <p:cxnSp>
        <p:nvCxnSpPr>
          <p:cNvPr id="30" name="Straight Connector 77"/>
          <p:cNvCxnSpPr/>
          <p:nvPr/>
        </p:nvCxnSpPr>
        <p:spPr>
          <a:xfrm>
            <a:off x="228600" y="5013176"/>
            <a:ext cx="8675757" cy="1588"/>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31" name="Straight Connector 78"/>
          <p:cNvCxnSpPr/>
          <p:nvPr/>
        </p:nvCxnSpPr>
        <p:spPr>
          <a:xfrm>
            <a:off x="241300" y="2995364"/>
            <a:ext cx="8675757" cy="1588"/>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sp>
        <p:nvSpPr>
          <p:cNvPr id="32" name="TextBox 87"/>
          <p:cNvSpPr txBox="1"/>
          <p:nvPr/>
        </p:nvSpPr>
        <p:spPr>
          <a:xfrm>
            <a:off x="457200" y="4221286"/>
            <a:ext cx="849662" cy="369332"/>
          </a:xfrm>
          <a:prstGeom prst="rect">
            <a:avLst/>
          </a:prstGeom>
          <a:noFill/>
        </p:spPr>
        <p:txBody>
          <a:bodyPr wrap="none" rtlCol="0">
            <a:spAutoFit/>
          </a:bodyPr>
          <a:lstStyle/>
          <a:p>
            <a:r>
              <a:rPr lang="en-US" dirty="0"/>
              <a:t>(</a:t>
            </a:r>
            <a:r>
              <a:rPr lang="en-US" dirty="0" err="1"/>
              <a:t>m</a:t>
            </a:r>
            <a:r>
              <a:rPr lang="en-US" dirty="0"/>
              <a:t> &gt; </a:t>
            </a:r>
            <a:r>
              <a:rPr lang="en-US" dirty="0" err="1"/>
              <a:t>n</a:t>
            </a:r>
            <a:r>
              <a:rPr lang="en-US" dirty="0"/>
              <a:t>)</a:t>
            </a:r>
          </a:p>
        </p:txBody>
      </p:sp>
      <p:sp>
        <p:nvSpPr>
          <p:cNvPr id="33" name="TextBox 88"/>
          <p:cNvSpPr txBox="1"/>
          <p:nvPr/>
        </p:nvSpPr>
        <p:spPr>
          <a:xfrm>
            <a:off x="457200" y="6072645"/>
            <a:ext cx="849662" cy="369332"/>
          </a:xfrm>
          <a:prstGeom prst="rect">
            <a:avLst/>
          </a:prstGeom>
          <a:noFill/>
        </p:spPr>
        <p:txBody>
          <a:bodyPr wrap="none" rtlCol="0">
            <a:spAutoFit/>
          </a:bodyPr>
          <a:lstStyle/>
          <a:p>
            <a:r>
              <a:rPr lang="en-US" dirty="0"/>
              <a:t>(</a:t>
            </a:r>
            <a:r>
              <a:rPr lang="en-US" dirty="0" err="1"/>
              <a:t>m</a:t>
            </a:r>
            <a:r>
              <a:rPr lang="en-US" dirty="0"/>
              <a:t> &lt; </a:t>
            </a:r>
            <a:r>
              <a:rPr lang="en-US" dirty="0" err="1"/>
              <a:t>n</a:t>
            </a:r>
            <a:r>
              <a:rPr lang="en-US" dirty="0"/>
              <a:t>)</a:t>
            </a:r>
          </a:p>
        </p:txBody>
      </p:sp>
      <p:pic>
        <p:nvPicPr>
          <p:cNvPr id="34" name="Picture 90"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7421127" y="3668890"/>
            <a:ext cx="862082" cy="646562"/>
          </a:xfrm>
          <a:prstGeom prst="rect">
            <a:avLst/>
          </a:prstGeom>
        </p:spPr>
      </p:pic>
      <p:pic>
        <p:nvPicPr>
          <p:cNvPr id="35" name="Picture 9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7720971" y="5561431"/>
            <a:ext cx="862082" cy="646562"/>
          </a:xfrm>
          <a:prstGeom prst="rect">
            <a:avLst/>
          </a:prstGeom>
        </p:spPr>
      </p:pic>
      <p:sp>
        <p:nvSpPr>
          <p:cNvPr id="36" name="Slide Number Placeholder 34"/>
          <p:cNvSpPr>
            <a:spLocks noGrp="1"/>
          </p:cNvSpPr>
          <p:nvPr>
            <p:ph type="sldNum" sz="quarter" idx="12"/>
          </p:nvPr>
        </p:nvSpPr>
        <p:spPr>
          <a:xfrm>
            <a:off x="6553200" y="6356350"/>
            <a:ext cx="2133600" cy="365125"/>
          </a:xfrm>
        </p:spPr>
        <p:txBody>
          <a:bodyPr/>
          <a:lstStyle/>
          <a:p>
            <a:fld id="{EEA54E60-C5FF-B24A-97A5-CB8536E7E66E}" type="slidenum">
              <a:rPr lang="en-US" smtClean="0"/>
              <a:pPr/>
              <a:t>29</a:t>
            </a:fld>
            <a:endParaRPr lang="en-US"/>
          </a:p>
        </p:txBody>
      </p:sp>
      <p:cxnSp>
        <p:nvCxnSpPr>
          <p:cNvPr id="37" name="直接连接符 36"/>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
          <p:cNvSpPr>
            <a:spLocks noGrp="1" noChangeArrowheads="1"/>
          </p:cNvSpPr>
          <p:nvPr>
            <p:ph idx="1"/>
          </p:nvPr>
        </p:nvSpPr>
        <p:spPr bwMode="auto">
          <a:xfrm>
            <a:off x="457200" y="1600201"/>
            <a:ext cx="8229600" cy="38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80000"/>
              </a:lnSpc>
            </a:pPr>
            <a:r>
              <a:rPr lang="en-US" altLang="zh-CN" sz="2400" dirty="0">
                <a:latin typeface="+mj-lt"/>
                <a:ea typeface="宋体" panose="02010600030101010101" pitchFamily="2" charset="-122"/>
              </a:rPr>
              <a:t>Definition: </a:t>
            </a:r>
            <a:r>
              <a:rPr lang="en-US" altLang="zh-CN" sz="2400" dirty="0">
                <a:latin typeface="+mj-lt"/>
              </a:rPr>
              <a:t>Any real rectangular matrix </a:t>
            </a:r>
            <a:r>
              <a:rPr lang="en-US" altLang="zh-CN" sz="2400" i="1" dirty="0">
                <a:latin typeface="+mj-lt"/>
              </a:rPr>
              <a:t>A</a:t>
            </a:r>
            <a:r>
              <a:rPr lang="en-US" altLang="zh-CN" sz="2400" dirty="0">
                <a:latin typeface="+mj-lt"/>
              </a:rPr>
              <a:t> can be factored into</a:t>
            </a:r>
            <a:endParaRPr lang="en-US" altLang="zh-CN" sz="2400" dirty="0">
              <a:latin typeface="+mj-lt"/>
              <a:ea typeface="宋体" panose="02010600030101010101" pitchFamily="2" charset="-122"/>
            </a:endParaRPr>
          </a:p>
          <a:p>
            <a:pPr eaLnBrk="1" hangingPunct="1">
              <a:lnSpc>
                <a:spcPct val="80000"/>
              </a:lnSpc>
              <a:buFontTx/>
              <a:buNone/>
            </a:pPr>
            <a:r>
              <a:rPr lang="en-US" altLang="zh-CN" sz="2400" dirty="0">
                <a:latin typeface="+mj-lt"/>
                <a:ea typeface="宋体" panose="02010600030101010101" pitchFamily="2" charset="-122"/>
              </a:rPr>
              <a:t>                        </a:t>
            </a:r>
            <a:endParaRPr lang="en-US" altLang="zh-CN" sz="2400" dirty="0">
              <a:solidFill>
                <a:srgbClr val="FF33CC"/>
              </a:solidFill>
              <a:latin typeface="+mj-lt"/>
              <a:ea typeface="宋体" panose="02010600030101010101" pitchFamily="2" charset="-122"/>
            </a:endParaRPr>
          </a:p>
        </p:txBody>
      </p:sp>
      <p:sp>
        <p:nvSpPr>
          <p:cNvPr id="3" name="矩形 2"/>
          <p:cNvSpPr/>
          <p:nvPr/>
        </p:nvSpPr>
        <p:spPr>
          <a:xfrm>
            <a:off x="5853209" y="4130774"/>
            <a:ext cx="1145323" cy="572723"/>
          </a:xfrm>
          <a:prstGeom prst="rect">
            <a:avLst/>
          </a:prstGeom>
          <a:solidFill>
            <a:schemeClr val="accent6">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702140" y="5353258"/>
            <a:ext cx="522689" cy="1181681"/>
          </a:xfrm>
          <a:prstGeom prst="rect">
            <a:avLst/>
          </a:prstGeom>
          <a:solidFill>
            <a:schemeClr val="accent6">
              <a:lumMod val="60000"/>
              <a:lumOff val="4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279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t>Research Highlights</a:t>
            </a:r>
            <a:endParaRPr lang="en-US" sz="3600" dirty="0"/>
          </a:p>
        </p:txBody>
      </p:sp>
      <p:sp>
        <p:nvSpPr>
          <p:cNvPr id="3" name="内容占位符 2"/>
          <p:cNvSpPr>
            <a:spLocks noGrp="1"/>
          </p:cNvSpPr>
          <p:nvPr>
            <p:ph idx="1"/>
          </p:nvPr>
        </p:nvSpPr>
        <p:spPr>
          <a:xfrm>
            <a:off x="457200" y="1412776"/>
            <a:ext cx="8229600" cy="4525963"/>
          </a:xfrm>
        </p:spPr>
        <p:txBody>
          <a:bodyPr>
            <a:normAutofit/>
          </a:bodyPr>
          <a:lstStyle/>
          <a:p>
            <a:r>
              <a:rPr lang="en-US" sz="2800" b="1" dirty="0">
                <a:latin typeface="+mj-lt"/>
              </a:rPr>
              <a:t>Brain networks: </a:t>
            </a:r>
            <a:r>
              <a:rPr lang="en-US" altLang="zh-CN" sz="1500" i="1" dirty="0"/>
              <a:t>Neural, electrophysiological and anatomical basis of brain-network variability and its characteristic changes in mental disorders</a:t>
            </a:r>
            <a:r>
              <a:rPr lang="en-US" altLang="zh-CN" sz="1500" b="1" i="1" dirty="0"/>
              <a:t>. </a:t>
            </a:r>
            <a:r>
              <a:rPr lang="en-US" altLang="zh-CN" sz="1500" b="1" dirty="0"/>
              <a:t>Brain (Aug) 2016, Co-first Author</a:t>
            </a:r>
            <a:endParaRPr lang="zh-CN" altLang="en-US" sz="1500" b="1" dirty="0"/>
          </a:p>
          <a:p>
            <a:endParaRPr lang="en-US" sz="1600" dirty="0">
              <a:latin typeface="+mj-lt"/>
            </a:endParaRPr>
          </a:p>
        </p:txBody>
      </p:sp>
      <p:pic>
        <p:nvPicPr>
          <p:cNvPr id="4" name="图片 3"/>
          <p:cNvPicPr>
            <a:picLocks noChangeAspect="1"/>
          </p:cNvPicPr>
          <p:nvPr/>
        </p:nvPicPr>
        <p:blipFill>
          <a:blip r:embed="rId2"/>
          <a:stretch>
            <a:fillRect/>
          </a:stretch>
        </p:blipFill>
        <p:spPr>
          <a:xfrm>
            <a:off x="416323" y="2270882"/>
            <a:ext cx="3372903" cy="4038438"/>
          </a:xfrm>
          <a:prstGeom prst="rect">
            <a:avLst/>
          </a:prstGeom>
        </p:spPr>
      </p:pic>
      <p:pic>
        <p:nvPicPr>
          <p:cNvPr id="5" name="内容占位符 3"/>
          <p:cNvPicPr>
            <a:picLocks noChangeAspect="1"/>
          </p:cNvPicPr>
          <p:nvPr/>
        </p:nvPicPr>
        <p:blipFill rotWithShape="1">
          <a:blip r:embed="rId3">
            <a:extLst>
              <a:ext uri="{28A0092B-C50C-407E-A947-70E740481C1C}">
                <a14:useLocalDpi xmlns:a14="http://schemas.microsoft.com/office/drawing/2010/main" val="0"/>
              </a:ext>
            </a:extLst>
          </a:blip>
          <a:srcRect l="5425" t="4493" r="1532" b="38972"/>
          <a:stretch/>
        </p:blipFill>
        <p:spPr>
          <a:xfrm>
            <a:off x="3995936" y="2198874"/>
            <a:ext cx="4885733" cy="2273626"/>
          </a:xfrm>
          <a:prstGeom prst="rect">
            <a:avLst/>
          </a:prstGeom>
        </p:spPr>
      </p:pic>
      <p:pic>
        <p:nvPicPr>
          <p:cNvPr id="6" name="Picture 2" descr="https://i.ytimg.com/vi/3MAxfeXWdXo/hqdefa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4653136"/>
            <a:ext cx="2076759" cy="164105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300192" y="4755304"/>
            <a:ext cx="2863240" cy="1538883"/>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r>
              <a:rPr kumimoji="0" lang="en-US" altLang="zh-CN" sz="11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lang="en-US" altLang="zh-CN" sz="1600" b="1" dirty="0"/>
              <a:t>this study represents an important stepping-stone towards our understanding</a:t>
            </a:r>
          </a:p>
          <a:p>
            <a:r>
              <a:rPr lang="en-US" altLang="zh-CN" sz="1600" b="1" dirty="0"/>
              <a:t>of dynamics in functional</a:t>
            </a:r>
          </a:p>
          <a:p>
            <a:r>
              <a:rPr lang="en-US" altLang="zh-CN" sz="1600" b="1" dirty="0"/>
              <a:t>networks.</a:t>
            </a:r>
            <a:r>
              <a:rPr kumimoji="0" lang="en-US" altLang="zh-CN" sz="11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zh-CN" sz="8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4283968" y="6330806"/>
            <a:ext cx="4392488" cy="338554"/>
          </a:xfrm>
          <a:prstGeom prst="rect">
            <a:avLst/>
          </a:prstGeom>
        </p:spPr>
        <p:txBody>
          <a:bodyPr wrap="square">
            <a:spAutoFit/>
          </a:bodyPr>
          <a:lstStyle/>
          <a:p>
            <a:pPr lvl="0" algn="just" defTabSz="457200"/>
            <a:r>
              <a:rPr lang="en-US" altLang="zh-CN" sz="1600" b="1" dirty="0">
                <a:solidFill>
                  <a:schemeClr val="tx2">
                    <a:lumMod val="60000"/>
                    <a:lumOff val="40000"/>
                  </a:schemeClr>
                </a:solidFill>
                <a:latin typeface="黑体" panose="02010609060101010101" pitchFamily="49" charset="-122"/>
                <a:ea typeface="黑体" panose="02010609060101010101" pitchFamily="49" charset="-122"/>
                <a:cs typeface="Arial" panose="020B0604020202020204" pitchFamily="34" charset="0"/>
              </a:rPr>
              <a:t>2014 MacArthur Fellow Danielle </a:t>
            </a:r>
            <a:r>
              <a:rPr lang="zh-CN" altLang="en-US" sz="1600" b="1" dirty="0">
                <a:solidFill>
                  <a:schemeClr val="tx2">
                    <a:lumMod val="60000"/>
                    <a:lumOff val="40000"/>
                  </a:schemeClr>
                </a:solidFill>
                <a:latin typeface="黑体" panose="02010609060101010101" pitchFamily="49" charset="-122"/>
                <a:ea typeface="黑体" panose="02010609060101010101" pitchFamily="49" charset="-122"/>
                <a:cs typeface="Arial" panose="020B0604020202020204" pitchFamily="34" charset="0"/>
              </a:rPr>
              <a:t>Bassett</a:t>
            </a:r>
          </a:p>
        </p:txBody>
      </p:sp>
      <p:sp>
        <p:nvSpPr>
          <p:cNvPr id="9" name="矩形 8"/>
          <p:cNvSpPr/>
          <p:nvPr/>
        </p:nvSpPr>
        <p:spPr>
          <a:xfrm>
            <a:off x="395536" y="3429000"/>
            <a:ext cx="3652889" cy="353943"/>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1" i="0" u="none" strike="noStrike" kern="1200" cap="none" spc="0" normalizeH="0" baseline="0" noProof="0" dirty="0">
                <a:ln>
                  <a:noFill/>
                </a:ln>
                <a:solidFill>
                  <a:srgbClr val="C00000"/>
                </a:solidFill>
                <a:effectLst/>
                <a:uLnTx/>
                <a:uFillTx/>
                <a:latin typeface="+mj-lt"/>
                <a:ea typeface="宋体"/>
                <a:cs typeface="Arial" panose="020B0604020202020204" pitchFamily="34" charset="0"/>
              </a:rPr>
              <a:t>Editor’s choice &amp; cover paper</a:t>
            </a:r>
          </a:p>
        </p:txBody>
      </p:sp>
    </p:spTree>
    <p:extLst>
      <p:ext uri="{BB962C8B-B14F-4D97-AF65-F5344CB8AC3E}">
        <p14:creationId xmlns:p14="http://schemas.microsoft.com/office/powerpoint/2010/main" val="1909924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457200" y="274638"/>
            <a:ext cx="8229600" cy="1143000"/>
          </a:xfrm>
        </p:spPr>
        <p:txBody>
          <a:bodyPr>
            <a:normAutofit/>
          </a:bodyPr>
          <a:lstStyle/>
          <a:p>
            <a:r>
              <a:rPr lang="en-US" altLang="zh-CN" sz="3600" b="1" dirty="0"/>
              <a:t>SVD Properties</a:t>
            </a:r>
            <a:endParaRPr lang="zh-CN" altLang="en-US" sz="3600" b="1" dirty="0"/>
          </a:p>
        </p:txBody>
      </p:sp>
      <p:cxnSp>
        <p:nvCxnSpPr>
          <p:cNvPr id="7" name="直接连接符 6"/>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lstStyle/>
              <a:p>
                <a14:m>
                  <m:oMath xmlns:m="http://schemas.openxmlformats.org/officeDocument/2006/math">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𝑚</m:t>
                        </m:r>
                      </m:sub>
                    </m:sSub>
                    <m:r>
                      <a:rPr lang="en-US" altLang="zh-CN" sz="2400" b="0" i="1" smtClean="0">
                        <a:latin typeface="Cambria Math" panose="02040503050406030204" pitchFamily="18" charset="0"/>
                      </a:rPr>
                      <m:t>]</m:t>
                    </m:r>
                  </m:oMath>
                </a14:m>
                <a:r>
                  <a:rPr lang="en-US" altLang="zh-CN" sz="2400" i="1" dirty="0">
                    <a:latin typeface="+mj-lt"/>
                  </a:rPr>
                  <a:t> </a:t>
                </a:r>
                <a:r>
                  <a:rPr lang="en-US" altLang="zh-CN" sz="2400" dirty="0">
                    <a:latin typeface="+mj-lt"/>
                  </a:rPr>
                  <a:t>and </a:t>
                </a:r>
                <a14:m>
                  <m:oMath xmlns:m="http://schemas.openxmlformats.org/officeDocument/2006/math">
                    <m:r>
                      <a:rPr lang="en-US" altLang="zh-CN" sz="2400" b="0" i="1" smtClean="0">
                        <a:latin typeface="Cambria Math" panose="02040503050406030204" pitchFamily="18" charset="0"/>
                      </a:rPr>
                      <m:t>𝑉</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r>
                      <a:rPr lang="en-US" altLang="zh-CN" sz="2400" i="1">
                        <a:latin typeface="Cambria Math" panose="02040503050406030204" pitchFamily="18" charset="0"/>
                      </a:rPr>
                      <m:t>]</m:t>
                    </m:r>
                  </m:oMath>
                </a14:m>
                <a:r>
                  <a:rPr lang="en-US" altLang="zh-CN" sz="2400" i="1" dirty="0">
                    <a:latin typeface="+mj-lt"/>
                  </a:rPr>
                  <a:t> </a:t>
                </a:r>
                <a:r>
                  <a:rPr lang="en-US" altLang="zh-CN" sz="2400" dirty="0">
                    <a:latin typeface="+mj-lt"/>
                  </a:rPr>
                  <a:t>are left and right singular vectors, i.e., </a:t>
                </a:r>
                <a:r>
                  <a:rPr lang="en-US" altLang="zh-CN" sz="2400" i="1" dirty="0">
                    <a:latin typeface="+mj-lt"/>
                  </a:rPr>
                  <a:t>unitary</a:t>
                </a:r>
                <a:r>
                  <a:rPr lang="en-US" altLang="zh-CN" sz="2400" dirty="0">
                    <a:latin typeface="+mj-lt"/>
                  </a:rPr>
                  <a:t> matrices satisfying</a:t>
                </a:r>
              </a:p>
              <a:p>
                <a:endParaRPr lang="en-US" altLang="zh-CN" sz="2400" dirty="0">
                  <a:latin typeface="+mj-lt"/>
                </a:endParaRPr>
              </a:p>
              <a:p>
                <a:endParaRPr lang="en-US" altLang="zh-CN" sz="2400" i="1" dirty="0">
                  <a:latin typeface="Cambria Math" panose="02040503050406030204" pitchFamily="18" charset="0"/>
                  <a:ea typeface="Cambria Math" panose="02040503050406030204" pitchFamily="18" charset="0"/>
                </a:endParaRPr>
              </a:p>
              <a:p>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Σ</m:t>
                    </m:r>
                  </m:oMath>
                </a14:m>
                <a:r>
                  <a:rPr lang="en-US" altLang="zh-CN" sz="2400" dirty="0">
                    <a:latin typeface="+mj-lt"/>
                  </a:rPr>
                  <a:t> is the non-negative, diagonal singular-value matrix</a:t>
                </a:r>
              </a:p>
              <a:p>
                <a:endParaRPr lang="en-US" altLang="zh-CN" sz="2400" dirty="0">
                  <a:latin typeface="+mj-lt"/>
                </a:endParaRPr>
              </a:p>
              <a:p>
                <a:endParaRPr lang="en-US" altLang="zh-CN" sz="2400" dirty="0">
                  <a:latin typeface="+mj-lt"/>
                </a:endParaRPr>
              </a:p>
              <a:p>
                <a:endParaRPr lang="en-US" altLang="zh-CN" sz="2400" dirty="0">
                  <a:latin typeface="+mj-lt"/>
                </a:endParaRPr>
              </a:p>
              <a:p>
                <a:endParaRPr lang="en-US" altLang="zh-CN" sz="2400" dirty="0">
                  <a:latin typeface="+mj-lt"/>
                </a:endParaRPr>
              </a:p>
              <a:p>
                <a:pPr lvl="1"/>
                <a:r>
                  <a:rPr lang="en-US" altLang="zh-CN" sz="2000" dirty="0">
                    <a:latin typeface="+mj-lt"/>
                  </a:rPr>
                  <a:t>Here k is the number of non-zero singular values (i.e., rank of A)</a:t>
                </a:r>
              </a:p>
              <a:p>
                <a:pPr lvl="1"/>
                <a:endParaRPr lang="en-US" altLang="zh-CN" sz="2000" dirty="0">
                  <a:latin typeface="+mj-lt"/>
                </a:endParaRPr>
              </a:p>
              <a:p>
                <a:endParaRPr lang="zh-CN" altLang="en-US" dirty="0"/>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blipFill rotWithShape="0">
                <a:blip r:embed="rId2"/>
                <a:stretch>
                  <a:fillRect l="-963" t="-1078"/>
                </a:stretch>
              </a:blipFill>
            </p:spPr>
            <p:txBody>
              <a:bodyPr/>
              <a:lstStyle/>
              <a:p>
                <a:r>
                  <a:rPr lang="zh-CN" altLang="en-US">
                    <a:noFill/>
                  </a:rPr>
                  <a:t> </a:t>
                </a:r>
              </a:p>
            </p:txBody>
          </p:sp>
        </mc:Fallback>
      </mc:AlternateContent>
      <p:pic>
        <p:nvPicPr>
          <p:cNvPr id="16" name="Picture 8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1461571" y="2618033"/>
            <a:ext cx="5442470" cy="422632"/>
          </a:xfrm>
          <a:prstGeom prst="rect">
            <a:avLst/>
          </a:prstGeom>
        </p:spPr>
      </p:pic>
      <p:sp>
        <p:nvSpPr>
          <p:cNvPr id="29" name="Left Bracket 38"/>
          <p:cNvSpPr/>
          <p:nvPr/>
        </p:nvSpPr>
        <p:spPr>
          <a:xfrm>
            <a:off x="2892477" y="3821723"/>
            <a:ext cx="134135" cy="1623501"/>
          </a:xfrm>
          <a:prstGeom prst="leftBracket">
            <a:avLst/>
          </a:pr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ight Bracket 39"/>
          <p:cNvSpPr/>
          <p:nvPr/>
        </p:nvSpPr>
        <p:spPr>
          <a:xfrm>
            <a:off x="4735609" y="3821723"/>
            <a:ext cx="132998" cy="1695509"/>
          </a:xfrm>
          <a:prstGeom prst="rightBracket">
            <a:avLst/>
          </a:pr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1" name="Picture 42"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10"/>
              <a:stretch>
                <a:fillRect/>
              </a:stretch>
            </p:blipFill>
          </mc:Fallback>
        </mc:AlternateContent>
        <p:spPr>
          <a:xfrm>
            <a:off x="3006998" y="3905726"/>
            <a:ext cx="296334" cy="225778"/>
          </a:xfrm>
          <a:prstGeom prst="rect">
            <a:avLst/>
          </a:prstGeom>
        </p:spPr>
      </p:pic>
      <p:pic>
        <p:nvPicPr>
          <p:cNvPr id="32" name="Picture 4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11"/>
              <a:stretch>
                <a:fillRect/>
              </a:stretch>
            </p:blipFill>
          </mc:Fallback>
        </mc:AlternateContent>
        <p:spPr>
          <a:xfrm>
            <a:off x="3301568" y="4131504"/>
            <a:ext cx="303389" cy="225778"/>
          </a:xfrm>
          <a:prstGeom prst="rect">
            <a:avLst/>
          </a:prstGeom>
        </p:spPr>
      </p:pic>
      <p:pic>
        <p:nvPicPr>
          <p:cNvPr id="33" name="Picture 4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3604957" y="4338936"/>
            <a:ext cx="303389" cy="254000"/>
          </a:xfrm>
          <a:prstGeom prst="rect">
            <a:avLst/>
          </a:prstGeom>
        </p:spPr>
      </p:pic>
      <p:pic>
        <p:nvPicPr>
          <p:cNvPr id="34" name="Picture 4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4"/>
              <a:stretch>
                <a:fillRect/>
              </a:stretch>
            </p:blipFill>
          </mc:Choice>
          <mc:Fallback>
            <p:blipFill>
              <a:blip r:embed="rId15"/>
              <a:stretch>
                <a:fillRect/>
              </a:stretch>
            </p:blipFill>
          </mc:Fallback>
        </mc:AlternateContent>
        <p:spPr>
          <a:xfrm>
            <a:off x="3887532" y="4605637"/>
            <a:ext cx="310444" cy="225778"/>
          </a:xfrm>
          <a:prstGeom prst="rect">
            <a:avLst/>
          </a:prstGeom>
        </p:spPr>
      </p:pic>
      <p:pic>
        <p:nvPicPr>
          <p:cNvPr id="35" name="Picture 46"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6"/>
              <a:stretch>
                <a:fillRect/>
              </a:stretch>
            </p:blipFill>
          </mc:Choice>
          <mc:Fallback>
            <p:blipFill>
              <a:blip r:embed="rId17"/>
              <a:stretch>
                <a:fillRect/>
              </a:stretch>
            </p:blipFill>
          </mc:Fallback>
        </mc:AlternateContent>
        <p:spPr>
          <a:xfrm>
            <a:off x="4197976" y="4808836"/>
            <a:ext cx="183444" cy="254000"/>
          </a:xfrm>
          <a:prstGeom prst="rect">
            <a:avLst/>
          </a:prstGeom>
        </p:spPr>
      </p:pic>
      <p:pic>
        <p:nvPicPr>
          <p:cNvPr id="36" name="Picture 5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4432220" y="5075536"/>
            <a:ext cx="303389" cy="254000"/>
          </a:xfrm>
          <a:prstGeom prst="rect">
            <a:avLst/>
          </a:prstGeom>
        </p:spPr>
      </p:pic>
      <p:pic>
        <p:nvPicPr>
          <p:cNvPr id="37" name="Picture 5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6"/>
              <a:stretch>
                <a:fillRect/>
              </a:stretch>
            </p:blipFill>
          </mc:Choice>
          <mc:Fallback>
            <p:blipFill>
              <a:blip r:embed="rId17"/>
              <a:stretch>
                <a:fillRect/>
              </a:stretch>
            </p:blipFill>
          </mc:Fallback>
        </mc:AlternateContent>
        <p:spPr>
          <a:xfrm>
            <a:off x="4182806" y="3912781"/>
            <a:ext cx="321028" cy="444501"/>
          </a:xfrm>
          <a:prstGeom prst="rect">
            <a:avLst/>
          </a:prstGeom>
        </p:spPr>
      </p:pic>
      <p:pic>
        <p:nvPicPr>
          <p:cNvPr id="38" name="Picture 5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6"/>
              <a:stretch>
                <a:fillRect/>
              </a:stretch>
            </p:blipFill>
          </mc:Choice>
          <mc:Fallback>
            <p:blipFill>
              <a:blip r:embed="rId17"/>
              <a:stretch>
                <a:fillRect/>
              </a:stretch>
            </p:blipFill>
          </mc:Fallback>
        </mc:AlternateContent>
        <p:spPr>
          <a:xfrm>
            <a:off x="3283929" y="4869160"/>
            <a:ext cx="321028" cy="444501"/>
          </a:xfrm>
          <a:prstGeom prst="rect">
            <a:avLst/>
          </a:prstGeom>
        </p:spPr>
      </p:pic>
      <p:pic>
        <p:nvPicPr>
          <p:cNvPr id="39" name="Picture 6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8"/>
              <a:stretch>
                <a:fillRect/>
              </a:stretch>
            </p:blipFill>
          </mc:Choice>
          <mc:Fallback>
            <p:blipFill>
              <a:blip r:embed="rId19"/>
              <a:stretch>
                <a:fillRect/>
              </a:stretch>
            </p:blipFill>
          </mc:Fallback>
        </mc:AlternateContent>
        <p:spPr>
          <a:xfrm>
            <a:off x="1353218" y="4338936"/>
            <a:ext cx="846131" cy="643060"/>
          </a:xfrm>
          <a:prstGeom prst="rect">
            <a:avLst/>
          </a:prstGeom>
        </p:spPr>
      </p:pic>
      <p:pic>
        <p:nvPicPr>
          <p:cNvPr id="40" name="Picture 6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0"/>
              <a:stretch>
                <a:fillRect/>
              </a:stretch>
            </p:blipFill>
          </mc:Choice>
          <mc:Fallback>
            <p:blipFill>
              <a:blip r:embed="rId21"/>
              <a:stretch>
                <a:fillRect/>
              </a:stretch>
            </p:blipFill>
          </mc:Fallback>
        </mc:AlternateContent>
        <p:spPr>
          <a:xfrm>
            <a:off x="2302170" y="4529437"/>
            <a:ext cx="383579" cy="225635"/>
          </a:xfrm>
          <a:prstGeom prst="rect">
            <a:avLst/>
          </a:prstGeom>
        </p:spPr>
      </p:pic>
      <p:pic>
        <p:nvPicPr>
          <p:cNvPr id="41" name="Picture 6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2"/>
              <a:stretch>
                <a:fillRect/>
              </a:stretch>
            </p:blipFill>
          </mc:Choice>
          <mc:Fallback>
            <p:blipFill>
              <a:blip r:embed="rId23"/>
              <a:stretch>
                <a:fillRect/>
              </a:stretch>
            </p:blipFill>
          </mc:Fallback>
        </mc:AlternateContent>
        <p:spPr>
          <a:xfrm>
            <a:off x="4949627" y="4592936"/>
            <a:ext cx="3510805" cy="432968"/>
          </a:xfrm>
          <a:prstGeom prst="rect">
            <a:avLst/>
          </a:prstGeom>
        </p:spPr>
      </p:pic>
    </p:spTree>
    <p:extLst>
      <p:ext uri="{BB962C8B-B14F-4D97-AF65-F5344CB8AC3E}">
        <p14:creationId xmlns:p14="http://schemas.microsoft.com/office/powerpoint/2010/main" val="2455715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Truncated SVD</a:t>
            </a:r>
            <a:endParaRPr lang="zh-CN" altLang="en-US" sz="3600" b="1" dirty="0"/>
          </a:p>
        </p:txBody>
      </p:sp>
      <p:graphicFrame>
        <p:nvGraphicFramePr>
          <p:cNvPr id="8" name="Object 3"/>
          <p:cNvGraphicFramePr>
            <a:graphicFrameLocks noChangeAspect="1"/>
          </p:cNvGraphicFramePr>
          <p:nvPr>
            <p:extLst>
              <p:ext uri="{D42A27DB-BD31-4B8C-83A1-F6EECF244321}">
                <p14:modId xmlns:p14="http://schemas.microsoft.com/office/powerpoint/2010/main" val="3828607180"/>
              </p:ext>
            </p:extLst>
          </p:nvPr>
        </p:nvGraphicFramePr>
        <p:xfrm>
          <a:off x="1430706" y="2589337"/>
          <a:ext cx="5646737" cy="904875"/>
        </p:xfrm>
        <a:graphic>
          <a:graphicData uri="http://schemas.openxmlformats.org/presentationml/2006/ole">
            <mc:AlternateContent xmlns:mc="http://schemas.openxmlformats.org/markup-compatibility/2006">
              <mc:Choice xmlns:v="urn:schemas-microsoft-com:vml" Requires="v">
                <p:oleObj name="公式" r:id="rId2" imgW="3035160" imgH="482400" progId="Equation.3">
                  <p:embed/>
                </p:oleObj>
              </mc:Choice>
              <mc:Fallback>
                <p:oleObj name="公式" r:id="rId2" imgW="3035160" imgH="482400" progId="Equation.3">
                  <p:embed/>
                  <p:pic>
                    <p:nvPicPr>
                      <p:cNvPr id="0" name=""/>
                      <p:cNvPicPr>
                        <a:picLocks noChangeAspect="1" noChangeArrowheads="1"/>
                      </p:cNvPicPr>
                      <p:nvPr/>
                    </p:nvPicPr>
                    <p:blipFill>
                      <a:blip r:embed="rId3"/>
                      <a:srcRect/>
                      <a:stretch>
                        <a:fillRect/>
                      </a:stretch>
                    </p:blipFill>
                    <p:spPr bwMode="auto">
                      <a:xfrm>
                        <a:off x="1430706" y="2589337"/>
                        <a:ext cx="5646737"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9" name="图片 38"/>
          <p:cNvPicPr>
            <a:picLocks noChangeAspect="1"/>
          </p:cNvPicPr>
          <p:nvPr/>
        </p:nvPicPr>
        <p:blipFill>
          <a:blip r:embed="rId4"/>
          <a:stretch>
            <a:fillRect/>
          </a:stretch>
        </p:blipFill>
        <p:spPr>
          <a:xfrm>
            <a:off x="1438683" y="4125966"/>
            <a:ext cx="5615029" cy="1719275"/>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294790285"/>
              </p:ext>
            </p:extLst>
          </p:nvPr>
        </p:nvGraphicFramePr>
        <p:xfrm>
          <a:off x="1379538" y="3140075"/>
          <a:ext cx="5664200" cy="482600"/>
        </p:xfrm>
        <a:graphic>
          <a:graphicData uri="http://schemas.openxmlformats.org/presentationml/2006/ole">
            <mc:AlternateContent xmlns:mc="http://schemas.openxmlformats.org/markup-compatibility/2006">
              <mc:Choice xmlns:v="urn:schemas-microsoft-com:vml" Requires="v">
                <p:oleObj name="公式" r:id="rId5" imgW="5663880" imgH="482400" progId="Equation.3">
                  <p:embed/>
                </p:oleObj>
              </mc:Choice>
              <mc:Fallback>
                <p:oleObj name="公式" r:id="rId5" imgW="5663880" imgH="482400" progId="Equation.3">
                  <p:embed/>
                  <p:pic>
                    <p:nvPicPr>
                      <p:cNvPr id="0" name=""/>
                      <p:cNvPicPr/>
                      <p:nvPr/>
                    </p:nvPicPr>
                    <p:blipFill>
                      <a:blip r:embed="rId6"/>
                      <a:stretch>
                        <a:fillRect/>
                      </a:stretch>
                    </p:blipFill>
                    <p:spPr>
                      <a:xfrm>
                        <a:off x="1379538" y="3140075"/>
                        <a:ext cx="5664200" cy="4826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Rectangle 3"/>
              <p:cNvSpPr>
                <a:spLocks noGrp="1" noChangeArrowheads="1"/>
              </p:cNvSpPr>
              <p:nvPr>
                <p:ph idx="1"/>
              </p:nvPr>
            </p:nvSpPr>
            <p:spPr bwMode="auto">
              <a:xfrm>
                <a:off x="457200" y="1600201"/>
                <a:ext cx="8229600" cy="3867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80000"/>
                  </a:lnSpc>
                </a:pPr>
                <a:r>
                  <a:rPr lang="en-US" altLang="zh-CN" sz="2400" dirty="0">
                    <a:latin typeface="+mj-lt"/>
                    <a:ea typeface="宋体" panose="02010600030101010101" pitchFamily="2" charset="-122"/>
                  </a:rPr>
                  <a:t>Computational Complexity</a:t>
                </a:r>
              </a:p>
              <a:p>
                <a:pPr lvl="1" eaLnBrk="1" hangingPunct="1">
                  <a:lnSpc>
                    <a:spcPct val="80000"/>
                  </a:lnSpc>
                </a:pPr>
                <a:r>
                  <a:rPr lang="en-US" altLang="zh-CN" sz="2000" dirty="0">
                    <a:latin typeface="+mj-lt"/>
                    <a:ea typeface="宋体" panose="02010600030101010101" pitchFamily="2" charset="-122"/>
                  </a:rPr>
                  <a:t>A full SVD costs </a:t>
                </a:r>
                <a14:m>
                  <m:oMath xmlns:m="http://schemas.openxmlformats.org/officeDocument/2006/math">
                    <m:func>
                      <m:funcPr>
                        <m:ctrlPr>
                          <a:rPr lang="en-US" altLang="zh-CN" sz="2000" b="0" i="1" smtClean="0">
                            <a:latin typeface="Cambria Math" panose="02040503050406030204" pitchFamily="18" charset="0"/>
                            <a:ea typeface="宋体" panose="02010600030101010101" pitchFamily="2" charset="-122"/>
                          </a:rPr>
                        </m:ctrlPr>
                      </m:funcPr>
                      <m:fName>
                        <m:r>
                          <m:rPr>
                            <m:sty m:val="p"/>
                          </m:rPr>
                          <a:rPr lang="en-US" altLang="zh-CN" sz="2000" b="0" i="0" smtClean="0">
                            <a:latin typeface="Cambria Math" panose="02040503050406030204" pitchFamily="18" charset="0"/>
                            <a:ea typeface="宋体" panose="02010600030101010101" pitchFamily="2" charset="-122"/>
                          </a:rPr>
                          <m:t>min</m:t>
                        </m:r>
                      </m:fName>
                      <m:e>
                        <m:r>
                          <a:rPr lang="en-US" altLang="zh-CN" sz="2000" b="0" i="1" smtClean="0">
                            <a:latin typeface="Cambria Math" panose="02040503050406030204" pitchFamily="18" charset="0"/>
                            <a:ea typeface="宋体" panose="02010600030101010101" pitchFamily="2" charset="-122"/>
                          </a:rPr>
                          <m:t>(</m:t>
                        </m:r>
                        <m:sSup>
                          <m:sSupPr>
                            <m:ctrlPr>
                              <a:rPr lang="en-US" altLang="zh-CN" sz="2000" b="0" i="1" smtClean="0">
                                <a:latin typeface="Cambria Math" panose="02040503050406030204" pitchFamily="18" charset="0"/>
                                <a:ea typeface="宋体" panose="02010600030101010101" pitchFamily="2" charset="-122"/>
                              </a:rPr>
                            </m:ctrlPr>
                          </m:sSupPr>
                          <m:e>
                            <m:r>
                              <a:rPr lang="en-US" altLang="zh-CN" sz="2000" b="0" i="1" smtClean="0">
                                <a:latin typeface="Cambria Math" panose="02040503050406030204" pitchFamily="18" charset="0"/>
                                <a:ea typeface="宋体" panose="02010600030101010101" pitchFamily="2" charset="-122"/>
                              </a:rPr>
                              <m:t>𝑚</m:t>
                            </m:r>
                          </m:e>
                          <m:sup>
                            <m:r>
                              <a:rPr lang="en-US" altLang="zh-CN" sz="2000" b="0" i="1"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𝑛</m:t>
                        </m:r>
                        <m:r>
                          <a:rPr lang="en-US" altLang="zh-CN" sz="2000" b="0" i="1" smtClean="0">
                            <a:latin typeface="Cambria Math" panose="02040503050406030204" pitchFamily="18" charset="0"/>
                            <a:ea typeface="宋体" panose="02010600030101010101" pitchFamily="2" charset="-122"/>
                          </a:rPr>
                          <m:t>,</m:t>
                        </m:r>
                        <m:r>
                          <a:rPr lang="en-US" altLang="zh-CN" sz="2000" b="0" i="1" smtClean="0">
                            <a:latin typeface="Cambria Math" panose="02040503050406030204" pitchFamily="18" charset="0"/>
                            <a:ea typeface="宋体" panose="02010600030101010101" pitchFamily="2" charset="-122"/>
                          </a:rPr>
                          <m:t>𝑚</m:t>
                        </m:r>
                        <m:sSup>
                          <m:sSupPr>
                            <m:ctrlPr>
                              <a:rPr lang="en-US" altLang="zh-CN" sz="2000" b="0" i="1" smtClean="0">
                                <a:latin typeface="Cambria Math" panose="02040503050406030204" pitchFamily="18" charset="0"/>
                                <a:ea typeface="宋体" panose="02010600030101010101" pitchFamily="2" charset="-122"/>
                              </a:rPr>
                            </m:ctrlPr>
                          </m:sSupPr>
                          <m:e>
                            <m:r>
                              <a:rPr lang="en-US" altLang="zh-CN" sz="2000" b="0" i="1" smtClean="0">
                                <a:latin typeface="Cambria Math" panose="02040503050406030204" pitchFamily="18" charset="0"/>
                                <a:ea typeface="宋体" panose="02010600030101010101" pitchFamily="2" charset="-122"/>
                              </a:rPr>
                              <m:t>𝑛</m:t>
                            </m:r>
                          </m:e>
                          <m:sup>
                            <m:r>
                              <a:rPr lang="en-US" altLang="zh-CN" sz="2000" b="0" i="1" smtClean="0">
                                <a:latin typeface="Cambria Math" panose="02040503050406030204" pitchFamily="18" charset="0"/>
                                <a:ea typeface="宋体" panose="02010600030101010101" pitchFamily="2" charset="-122"/>
                              </a:rPr>
                              <m:t>2</m:t>
                            </m:r>
                          </m:sup>
                        </m:sSup>
                        <m:r>
                          <a:rPr lang="en-US" altLang="zh-CN" sz="2000" b="0" i="1" smtClean="0">
                            <a:latin typeface="Cambria Math" panose="02040503050406030204" pitchFamily="18" charset="0"/>
                            <a:ea typeface="宋体" panose="02010600030101010101" pitchFamily="2" charset="-122"/>
                          </a:rPr>
                          <m:t>)</m:t>
                        </m:r>
                      </m:e>
                    </m:func>
                  </m:oMath>
                </a14:m>
                <a:r>
                  <a:rPr lang="en-US" altLang="zh-CN" sz="2000" dirty="0">
                    <a:latin typeface="+mj-lt"/>
                    <a:ea typeface="宋体" panose="02010600030101010101" pitchFamily="2" charset="-122"/>
                  </a:rPr>
                  <a:t> time</a:t>
                </a:r>
              </a:p>
              <a:p>
                <a:pPr lvl="1" eaLnBrk="1" hangingPunct="1">
                  <a:lnSpc>
                    <a:spcPct val="80000"/>
                  </a:lnSpc>
                </a:pPr>
                <a:r>
                  <a:rPr lang="en-US" altLang="zh-CN" sz="2000" dirty="0">
                    <a:latin typeface="+mj-lt"/>
                    <a:ea typeface="宋体" panose="02010600030101010101" pitchFamily="2" charset="-122"/>
                  </a:rPr>
                  <a:t>Computing top-k singular vectors takes </a:t>
                </a:r>
                <a14:m>
                  <m:oMath xmlns:m="http://schemas.openxmlformats.org/officeDocument/2006/math">
                    <m:r>
                      <a:rPr lang="en-US" altLang="zh-CN" sz="2000" b="0" i="1" smtClean="0">
                        <a:latin typeface="Cambria Math" panose="02040503050406030204" pitchFamily="18" charset="0"/>
                        <a:ea typeface="宋体" panose="02010600030101010101" pitchFamily="2" charset="-122"/>
                      </a:rPr>
                      <m:t>𝑂</m:t>
                    </m:r>
                    <m:r>
                      <a:rPr lang="en-US" altLang="zh-CN" sz="2000" b="0" i="1" smtClean="0">
                        <a:latin typeface="Cambria Math" panose="02040503050406030204" pitchFamily="18" charset="0"/>
                        <a:ea typeface="宋体" panose="02010600030101010101" pitchFamily="2" charset="-122"/>
                      </a:rPr>
                      <m:t>(</m:t>
                    </m:r>
                    <m:r>
                      <a:rPr lang="en-US" altLang="zh-CN" sz="2000" b="0" i="1" smtClean="0">
                        <a:latin typeface="Cambria Math" panose="02040503050406030204" pitchFamily="18" charset="0"/>
                        <a:ea typeface="宋体" panose="02010600030101010101" pitchFamily="2" charset="-122"/>
                      </a:rPr>
                      <m:t>𝑚𝑛𝑘</m:t>
                    </m:r>
                    <m:r>
                      <a:rPr lang="en-US" altLang="zh-CN" sz="2000" b="0" i="1" smtClean="0">
                        <a:latin typeface="Cambria Math" panose="02040503050406030204" pitchFamily="18" charset="0"/>
                        <a:ea typeface="宋体" panose="02010600030101010101" pitchFamily="2" charset="-122"/>
                      </a:rPr>
                      <m:t>)</m:t>
                    </m:r>
                  </m:oMath>
                </a14:m>
                <a:r>
                  <a:rPr lang="en-US" altLang="zh-CN" sz="2000" dirty="0">
                    <a:latin typeface="+mj-lt"/>
                    <a:ea typeface="宋体" panose="02010600030101010101" pitchFamily="2" charset="-122"/>
                  </a:rPr>
                  <a:t> time, </a:t>
                </a:r>
                <a14:m>
                  <m:oMath xmlns:m="http://schemas.openxmlformats.org/officeDocument/2006/math">
                    <m:r>
                      <a:rPr lang="en-US" altLang="zh-CN" sz="2000" b="0" i="1" smtClean="0">
                        <a:latin typeface="Cambria Math" panose="02040503050406030204" pitchFamily="18" charset="0"/>
                        <a:ea typeface="宋体" panose="02010600030101010101" pitchFamily="2" charset="-122"/>
                      </a:rPr>
                      <m:t>𝑘</m:t>
                    </m:r>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min</m:t>
                        </m:r>
                      </m:fName>
                      <m:e>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e>
                        </m:d>
                      </m:e>
                    </m:func>
                  </m:oMath>
                </a14:m>
                <a:endParaRPr lang="en-US" altLang="zh-CN" sz="2000" b="0" dirty="0">
                  <a:latin typeface="+mj-lt"/>
                  <a:ea typeface="Cambria Math" panose="02040503050406030204" pitchFamily="18" charset="0"/>
                </a:endParaRPr>
              </a:p>
              <a:p>
                <a:pPr lvl="1" eaLnBrk="1" hangingPunct="1">
                  <a:lnSpc>
                    <a:spcPct val="80000"/>
                  </a:lnSpc>
                </a:pPr>
                <a:endParaRPr lang="en-US" altLang="zh-CN" sz="2000" dirty="0">
                  <a:latin typeface="+mj-lt"/>
                  <a:ea typeface="宋体" panose="02010600030101010101" pitchFamily="2" charset="-122"/>
                </a:endParaRPr>
              </a:p>
              <a:p>
                <a:pPr lvl="1" eaLnBrk="1" hangingPunct="1">
                  <a:lnSpc>
                    <a:spcPct val="80000"/>
                  </a:lnSpc>
                </a:pPr>
                <a:endParaRPr lang="en-US" altLang="zh-CN" sz="2000" dirty="0">
                  <a:latin typeface="+mj-lt"/>
                  <a:ea typeface="宋体" panose="02010600030101010101" pitchFamily="2" charset="-122"/>
                </a:endParaRPr>
              </a:p>
              <a:p>
                <a:pPr lvl="1" eaLnBrk="1" hangingPunct="1">
                  <a:lnSpc>
                    <a:spcPct val="80000"/>
                  </a:lnSpc>
                </a:pPr>
                <a:endParaRPr lang="en-US" altLang="zh-CN" sz="2000" dirty="0">
                  <a:latin typeface="+mj-lt"/>
                  <a:ea typeface="宋体" panose="02010600030101010101" pitchFamily="2" charset="-122"/>
                </a:endParaRPr>
              </a:p>
              <a:p>
                <a:pPr lvl="1" eaLnBrk="1" hangingPunct="1">
                  <a:lnSpc>
                    <a:spcPct val="80000"/>
                  </a:lnSpc>
                </a:pPr>
                <a:endParaRPr lang="en-US" altLang="zh-CN" sz="2000" dirty="0">
                  <a:latin typeface="+mj-lt"/>
                  <a:ea typeface="宋体" panose="02010600030101010101" pitchFamily="2" charset="-122"/>
                </a:endParaRPr>
              </a:p>
              <a:p>
                <a:pPr lvl="1" eaLnBrk="1" hangingPunct="1">
                  <a:lnSpc>
                    <a:spcPct val="80000"/>
                  </a:lnSpc>
                </a:pPr>
                <a:r>
                  <a:rPr lang="en-US" altLang="zh-CN" sz="2000" dirty="0">
                    <a:latin typeface="+mj-lt"/>
                    <a:ea typeface="宋体" panose="02010600030101010101" pitchFamily="2" charset="-122"/>
                  </a:rPr>
                  <a:t>Also called thin SVD  </a:t>
                </a:r>
              </a:p>
              <a:p>
                <a:pPr eaLnBrk="1" hangingPunct="1">
                  <a:lnSpc>
                    <a:spcPct val="80000"/>
                  </a:lnSpc>
                  <a:buFontTx/>
                  <a:buNone/>
                </a:pPr>
                <a:r>
                  <a:rPr lang="en-US" altLang="zh-CN" sz="2400" dirty="0">
                    <a:latin typeface="+mj-lt"/>
                    <a:ea typeface="宋体" panose="02010600030101010101" pitchFamily="2" charset="-122"/>
                  </a:rPr>
                  <a:t>                        </a:t>
                </a:r>
                <a:endParaRPr lang="en-US" altLang="zh-CN" sz="2400" dirty="0">
                  <a:solidFill>
                    <a:srgbClr val="FF33CC"/>
                  </a:solidFill>
                  <a:latin typeface="+mj-lt"/>
                  <a:ea typeface="宋体" panose="02010600030101010101" pitchFamily="2" charset="-122"/>
                </a:endParaRPr>
              </a:p>
            </p:txBody>
          </p:sp>
        </mc:Choice>
        <mc:Fallback xmlns="">
          <p:sp>
            <p:nvSpPr>
              <p:cNvPr id="6" name="Rectangle 3"/>
              <p:cNvSpPr>
                <a:spLocks noGrp="1" noRot="1" noChangeAspect="1" noMove="1" noResize="1" noEditPoints="1" noAdjustHandles="1" noChangeArrowheads="1" noChangeShapeType="1" noTextEdit="1"/>
              </p:cNvSpPr>
              <p:nvPr>
                <p:ph idx="1"/>
              </p:nvPr>
            </p:nvSpPr>
            <p:spPr bwMode="auto">
              <a:xfrm>
                <a:off x="457200" y="1600201"/>
                <a:ext cx="8229600" cy="386730"/>
              </a:xfrm>
              <a:prstGeom prst="rect">
                <a:avLst/>
              </a:prstGeom>
              <a:blipFill rotWithShape="0">
                <a:blip r:embed="rId8"/>
                <a:stretch>
                  <a:fillRect l="-963" t="-30159" b="-5841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7" name="直接连接符 6"/>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519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Low-rank Approximation</a:t>
            </a:r>
            <a:endParaRPr lang="zh-CN" altLang="en-US" sz="3600" b="1" dirty="0"/>
          </a:p>
        </p:txBody>
      </p:sp>
      <p:sp>
        <p:nvSpPr>
          <p:cNvPr id="18" name="Slide Number Placeholder 17"/>
          <p:cNvSpPr>
            <a:spLocks noGrp="1"/>
          </p:cNvSpPr>
          <p:nvPr>
            <p:ph type="sldNum" sz="quarter" idx="12"/>
          </p:nvPr>
        </p:nvSpPr>
        <p:spPr>
          <a:xfrm>
            <a:off x="10217389" y="2230911"/>
            <a:ext cx="2133600" cy="365125"/>
          </a:xfrm>
        </p:spPr>
        <p:txBody>
          <a:bodyPr/>
          <a:lstStyle/>
          <a:p>
            <a:fld id="{EEA54E60-C5FF-B24A-97A5-CB8536E7E66E}" type="slidenum">
              <a:rPr lang="en-US" smtClean="0"/>
              <a:pPr/>
              <a:t>32</a:t>
            </a:fld>
            <a:endParaRPr lang="en-US"/>
          </a:p>
        </p:txBody>
      </p:sp>
      <p:grpSp>
        <p:nvGrpSpPr>
          <p:cNvPr id="34" name="Group 38"/>
          <p:cNvGrpSpPr/>
          <p:nvPr/>
        </p:nvGrpSpPr>
        <p:grpSpPr>
          <a:xfrm>
            <a:off x="474057" y="1404195"/>
            <a:ext cx="8229600" cy="5304897"/>
            <a:chOff x="474134" y="1366836"/>
            <a:chExt cx="8229600" cy="5304897"/>
          </a:xfrm>
          <a:effectLst>
            <a:outerShdw blurRad="50800" dist="63500" dir="2700000">
              <a:srgbClr val="000000">
                <a:alpha val="43000"/>
              </a:srgbClr>
            </a:outerShdw>
          </a:effectLst>
        </p:grpSpPr>
        <p:sp>
          <p:nvSpPr>
            <p:cNvPr id="35" name="Round Same Side Corner Rectangle 37"/>
            <p:cNvSpPr/>
            <p:nvPr/>
          </p:nvSpPr>
          <p:spPr>
            <a:xfrm flipV="1">
              <a:off x="474134" y="2016180"/>
              <a:ext cx="8229600" cy="4655553"/>
            </a:xfrm>
            <a:prstGeom prst="round2SameRect">
              <a:avLst>
                <a:gd name="adj1" fmla="val 8847"/>
                <a:gd name="adj2" fmla="val 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Round Same Side Corner Rectangle 35"/>
            <p:cNvSpPr/>
            <p:nvPr/>
          </p:nvSpPr>
          <p:spPr>
            <a:xfrm>
              <a:off x="474134" y="1366836"/>
              <a:ext cx="8229600" cy="649344"/>
            </a:xfrm>
            <a:prstGeom prst="round2SameRect">
              <a:avLst>
                <a:gd name="adj1" fmla="val 50000"/>
                <a:gd name="adj2" fmla="val 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Body)"/>
                <a:cs typeface="Calibri (Body)"/>
              </a:endParaRPr>
            </a:p>
          </p:txBody>
        </p:sp>
      </p:grpSp>
      <p:pic>
        <p:nvPicPr>
          <p:cNvPr id="37" name="Picture 1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804950" y="2782354"/>
            <a:ext cx="3567815" cy="782135"/>
          </a:xfrm>
          <a:prstGeom prst="rect">
            <a:avLst/>
          </a:prstGeom>
        </p:spPr>
      </p:pic>
      <p:sp>
        <p:nvSpPr>
          <p:cNvPr id="38" name="TextBox 13"/>
          <p:cNvSpPr txBox="1"/>
          <p:nvPr/>
        </p:nvSpPr>
        <p:spPr>
          <a:xfrm>
            <a:off x="633511" y="1498969"/>
            <a:ext cx="4092737" cy="461665"/>
          </a:xfrm>
          <a:prstGeom prst="rect">
            <a:avLst/>
          </a:prstGeom>
          <a:noFill/>
        </p:spPr>
        <p:txBody>
          <a:bodyPr wrap="none" rtlCol="0">
            <a:spAutoFit/>
          </a:bodyPr>
          <a:lstStyle/>
          <a:p>
            <a:r>
              <a:rPr lang="en-US" sz="2400" dirty="0">
                <a:solidFill>
                  <a:schemeClr val="bg1"/>
                </a:solidFill>
              </a:rPr>
              <a:t>Theorem (</a:t>
            </a:r>
            <a:r>
              <a:rPr lang="en-US" sz="2400" dirty="0" err="1">
                <a:solidFill>
                  <a:schemeClr val="bg1"/>
                </a:solidFill>
              </a:rPr>
              <a:t>Eckart</a:t>
            </a:r>
            <a:r>
              <a:rPr lang="en-US" sz="2400" dirty="0">
                <a:solidFill>
                  <a:schemeClr val="bg1"/>
                </a:solidFill>
              </a:rPr>
              <a:t>-Young, 1936). </a:t>
            </a:r>
          </a:p>
        </p:txBody>
      </p:sp>
      <p:pic>
        <p:nvPicPr>
          <p:cNvPr id="39" name="Picture 1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1195175" y="2221920"/>
            <a:ext cx="1645180" cy="387101"/>
          </a:xfrm>
          <a:prstGeom prst="rect">
            <a:avLst/>
          </a:prstGeom>
        </p:spPr>
      </p:pic>
      <p:sp>
        <p:nvSpPr>
          <p:cNvPr id="40" name="TextBox 19"/>
          <p:cNvSpPr txBox="1"/>
          <p:nvPr/>
        </p:nvSpPr>
        <p:spPr>
          <a:xfrm>
            <a:off x="2675306" y="2193105"/>
            <a:ext cx="958465" cy="461665"/>
          </a:xfrm>
          <a:prstGeom prst="rect">
            <a:avLst/>
          </a:prstGeom>
          <a:noFill/>
        </p:spPr>
        <p:txBody>
          <a:bodyPr wrap="none" rtlCol="0">
            <a:spAutoFit/>
          </a:bodyPr>
          <a:lstStyle/>
          <a:p>
            <a:r>
              <a:rPr lang="en-US" sz="2400" dirty="0"/>
              <a:t>. Then </a:t>
            </a:r>
          </a:p>
        </p:txBody>
      </p:sp>
      <p:sp>
        <p:nvSpPr>
          <p:cNvPr id="41" name="TextBox 25"/>
          <p:cNvSpPr txBox="1"/>
          <p:nvPr/>
        </p:nvSpPr>
        <p:spPr>
          <a:xfrm>
            <a:off x="677342" y="3591482"/>
            <a:ext cx="2189359" cy="477054"/>
          </a:xfrm>
          <a:prstGeom prst="rect">
            <a:avLst/>
          </a:prstGeom>
          <a:noFill/>
        </p:spPr>
        <p:txBody>
          <a:bodyPr wrap="none" rtlCol="0">
            <a:spAutoFit/>
          </a:bodyPr>
          <a:lstStyle/>
          <a:p>
            <a:r>
              <a:rPr lang="en-US" sz="2400" dirty="0"/>
              <a:t>is minimized by </a:t>
            </a:r>
          </a:p>
        </p:txBody>
      </p:sp>
      <p:pic>
        <p:nvPicPr>
          <p:cNvPr id="42" name="Picture 29"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1051551" y="4286983"/>
            <a:ext cx="7349394" cy="449130"/>
          </a:xfrm>
          <a:prstGeom prst="rect">
            <a:avLst/>
          </a:prstGeom>
        </p:spPr>
      </p:pic>
      <p:sp>
        <p:nvSpPr>
          <p:cNvPr id="43" name="TextBox 30"/>
          <p:cNvSpPr txBox="1"/>
          <p:nvPr/>
        </p:nvSpPr>
        <p:spPr>
          <a:xfrm>
            <a:off x="677342" y="4992146"/>
            <a:ext cx="2506065" cy="461665"/>
          </a:xfrm>
          <a:prstGeom prst="rect">
            <a:avLst/>
          </a:prstGeom>
          <a:noFill/>
        </p:spPr>
        <p:txBody>
          <a:bodyPr wrap="none" rtlCol="0">
            <a:spAutoFit/>
          </a:bodyPr>
          <a:lstStyle/>
          <a:p>
            <a:r>
              <a:rPr lang="en-US" sz="2400" dirty="0"/>
              <a:t>with optimal value </a:t>
            </a:r>
          </a:p>
        </p:txBody>
      </p:sp>
      <p:pic>
        <p:nvPicPr>
          <p:cNvPr id="44" name="Picture 3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2305387" y="5498132"/>
            <a:ext cx="4606406" cy="941309"/>
          </a:xfrm>
          <a:prstGeom prst="rect">
            <a:avLst/>
          </a:prstGeom>
        </p:spPr>
      </p:pic>
      <p:sp>
        <p:nvSpPr>
          <p:cNvPr id="45" name="Rectangle 36"/>
          <p:cNvSpPr/>
          <p:nvPr/>
        </p:nvSpPr>
        <p:spPr>
          <a:xfrm>
            <a:off x="677342" y="2204986"/>
            <a:ext cx="568635" cy="461665"/>
          </a:xfrm>
          <a:prstGeom prst="rect">
            <a:avLst/>
          </a:prstGeom>
        </p:spPr>
        <p:txBody>
          <a:bodyPr wrap="none">
            <a:spAutoFit/>
          </a:bodyPr>
          <a:lstStyle/>
          <a:p>
            <a:r>
              <a:rPr lang="en-US" sz="2400" dirty="0"/>
              <a:t>Let </a:t>
            </a:r>
          </a:p>
        </p:txBody>
      </p:sp>
      <p:sp>
        <p:nvSpPr>
          <p:cNvPr id="46" name="Slide Number Placeholder 1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A54E60-C5FF-B24A-97A5-CB8536E7E66E}" type="slidenum">
              <a:rPr lang="en-US" smtClean="0"/>
              <a:pPr/>
              <a:t>32</a:t>
            </a:fld>
            <a:endParaRPr lang="en-US"/>
          </a:p>
        </p:txBody>
      </p:sp>
      <p:grpSp>
        <p:nvGrpSpPr>
          <p:cNvPr id="6" name="Group 21"/>
          <p:cNvGrpSpPr/>
          <p:nvPr/>
        </p:nvGrpSpPr>
        <p:grpSpPr>
          <a:xfrm>
            <a:off x="4644008" y="1033898"/>
            <a:ext cx="4374923" cy="1632752"/>
            <a:chOff x="2621848" y="5066441"/>
            <a:chExt cx="5110201" cy="1689175"/>
          </a:xfrm>
        </p:grpSpPr>
        <p:sp>
          <p:nvSpPr>
            <p:cNvPr id="7" name="Freeform 16"/>
            <p:cNvSpPr/>
            <p:nvPr/>
          </p:nvSpPr>
          <p:spPr>
            <a:xfrm>
              <a:off x="2621848" y="5066441"/>
              <a:ext cx="5110201" cy="1689175"/>
            </a:xfrm>
            <a:custGeom>
              <a:avLst/>
              <a:gdLst>
                <a:gd name="connsiteX0" fmla="*/ 266700 w 6083300"/>
                <a:gd name="connsiteY0" fmla="*/ 1731433 h 2010833"/>
                <a:gd name="connsiteX1" fmla="*/ 787400 w 6083300"/>
                <a:gd name="connsiteY1" fmla="*/ 283633 h 2010833"/>
                <a:gd name="connsiteX2" fmla="*/ 1816100 w 6083300"/>
                <a:gd name="connsiteY2" fmla="*/ 690033 h 2010833"/>
                <a:gd name="connsiteX3" fmla="*/ 3403600 w 6083300"/>
                <a:gd name="connsiteY3" fmla="*/ 29633 h 2010833"/>
                <a:gd name="connsiteX4" fmla="*/ 4953000 w 6083300"/>
                <a:gd name="connsiteY4" fmla="*/ 512233 h 2010833"/>
                <a:gd name="connsiteX5" fmla="*/ 4787900 w 6083300"/>
                <a:gd name="connsiteY5" fmla="*/ 931333 h 2010833"/>
                <a:gd name="connsiteX6" fmla="*/ 5943600 w 6083300"/>
                <a:gd name="connsiteY6" fmla="*/ 1236133 h 2010833"/>
                <a:gd name="connsiteX7" fmla="*/ 5626100 w 6083300"/>
                <a:gd name="connsiteY7" fmla="*/ 1871133 h 2010833"/>
                <a:gd name="connsiteX8" fmla="*/ 3302000 w 6083300"/>
                <a:gd name="connsiteY8" fmla="*/ 1845733 h 2010833"/>
                <a:gd name="connsiteX9" fmla="*/ 2387600 w 6083300"/>
                <a:gd name="connsiteY9" fmla="*/ 1960033 h 2010833"/>
                <a:gd name="connsiteX10" fmla="*/ 266700 w 6083300"/>
                <a:gd name="connsiteY10" fmla="*/ 1731433 h 201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3300" h="2010833">
                  <a:moveTo>
                    <a:pt x="266700" y="1731433"/>
                  </a:moveTo>
                  <a:cubicBezTo>
                    <a:pt x="0" y="1452033"/>
                    <a:pt x="529167" y="457200"/>
                    <a:pt x="787400" y="283633"/>
                  </a:cubicBezTo>
                  <a:cubicBezTo>
                    <a:pt x="1045633" y="110066"/>
                    <a:pt x="1380067" y="732366"/>
                    <a:pt x="1816100" y="690033"/>
                  </a:cubicBezTo>
                  <a:cubicBezTo>
                    <a:pt x="2252133" y="647700"/>
                    <a:pt x="2880783" y="59266"/>
                    <a:pt x="3403600" y="29633"/>
                  </a:cubicBezTo>
                  <a:cubicBezTo>
                    <a:pt x="3926417" y="0"/>
                    <a:pt x="4722283" y="361950"/>
                    <a:pt x="4953000" y="512233"/>
                  </a:cubicBezTo>
                  <a:cubicBezTo>
                    <a:pt x="5183717" y="662516"/>
                    <a:pt x="4622800" y="810683"/>
                    <a:pt x="4787900" y="931333"/>
                  </a:cubicBezTo>
                  <a:cubicBezTo>
                    <a:pt x="4953000" y="1051983"/>
                    <a:pt x="5803900" y="1079500"/>
                    <a:pt x="5943600" y="1236133"/>
                  </a:cubicBezTo>
                  <a:cubicBezTo>
                    <a:pt x="6083300" y="1392766"/>
                    <a:pt x="6066367" y="1769533"/>
                    <a:pt x="5626100" y="1871133"/>
                  </a:cubicBezTo>
                  <a:cubicBezTo>
                    <a:pt x="5185833" y="1972733"/>
                    <a:pt x="3841750" y="1830916"/>
                    <a:pt x="3302000" y="1845733"/>
                  </a:cubicBezTo>
                  <a:cubicBezTo>
                    <a:pt x="2762250" y="1860550"/>
                    <a:pt x="2893483" y="1985433"/>
                    <a:pt x="2387600" y="1960033"/>
                  </a:cubicBezTo>
                  <a:cubicBezTo>
                    <a:pt x="1881717" y="1934633"/>
                    <a:pt x="533400" y="2010833"/>
                    <a:pt x="266700" y="1731433"/>
                  </a:cubicBezTo>
                  <a:close/>
                </a:path>
              </a:pathLst>
            </a:cu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8" name="Group 30"/>
            <p:cNvGrpSpPr/>
            <p:nvPr/>
          </p:nvGrpSpPr>
          <p:grpSpPr>
            <a:xfrm>
              <a:off x="3112998" y="5115325"/>
              <a:ext cx="4235122" cy="1396859"/>
              <a:chOff x="2254375" y="4447309"/>
              <a:chExt cx="5041586" cy="1662853"/>
            </a:xfrm>
          </p:grpSpPr>
          <p:pic>
            <p:nvPicPr>
              <p:cNvPr id="9" name="Picture 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0"/>
                  <a:stretch>
                    <a:fillRect/>
                  </a:stretch>
                </p:blipFill>
              </mc:Choice>
              <mc:Fallback>
                <p:blipFill>
                  <a:blip r:embed="rId11"/>
                  <a:stretch>
                    <a:fillRect/>
                  </a:stretch>
                </p:blipFill>
              </mc:Fallback>
            </mc:AlternateContent>
            <p:spPr>
              <a:xfrm>
                <a:off x="2254375" y="5630476"/>
                <a:ext cx="5041586" cy="479686"/>
              </a:xfrm>
              <a:prstGeom prst="rect">
                <a:avLst/>
              </a:prstGeom>
            </p:spPr>
          </p:pic>
          <p:cxnSp>
            <p:nvCxnSpPr>
              <p:cNvPr id="10" name="Straight Arrow Connector 11"/>
              <p:cNvCxnSpPr>
                <a:endCxn id="12" idx="0"/>
              </p:cNvCxnSpPr>
              <p:nvPr/>
            </p:nvCxnSpPr>
            <p:spPr>
              <a:xfrm rot="5400000">
                <a:off x="3675832" y="4900696"/>
                <a:ext cx="817874" cy="2542"/>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5"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2"/>
                  <a:stretch>
                    <a:fillRect/>
                  </a:stretch>
                </p:blipFill>
              </mc:Choice>
              <mc:Fallback>
                <p:blipFill>
                  <a:blip r:embed="rId13"/>
                  <a:stretch>
                    <a:fillRect/>
                  </a:stretch>
                </p:blipFill>
              </mc:Fallback>
            </mc:AlternateContent>
            <p:spPr>
              <a:xfrm>
                <a:off x="3553502" y="5062279"/>
                <a:ext cx="457200" cy="469899"/>
              </a:xfrm>
              <a:prstGeom prst="rect">
                <a:avLst/>
              </a:prstGeom>
            </p:spPr>
          </p:pic>
          <p:sp>
            <p:nvSpPr>
              <p:cNvPr id="12" name="Oval 18"/>
              <p:cNvSpPr>
                <a:spLocks noChangeAspect="1"/>
              </p:cNvSpPr>
              <p:nvPr/>
            </p:nvSpPr>
            <p:spPr>
              <a:xfrm flipH="1">
                <a:off x="4037778" y="5310904"/>
                <a:ext cx="91440" cy="91440"/>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28"/>
              <p:cNvGrpSpPr/>
              <p:nvPr/>
            </p:nvGrpSpPr>
            <p:grpSpPr>
              <a:xfrm>
                <a:off x="4086040" y="5051823"/>
                <a:ext cx="229391" cy="257384"/>
                <a:chOff x="4086039" y="4699000"/>
                <a:chExt cx="229391" cy="258178"/>
              </a:xfrm>
            </p:grpSpPr>
            <p:cxnSp>
              <p:nvCxnSpPr>
                <p:cNvPr id="15" name="Straight Connector 20"/>
                <p:cNvCxnSpPr/>
                <p:nvPr/>
              </p:nvCxnSpPr>
              <p:spPr>
                <a:xfrm>
                  <a:off x="4086039" y="4699000"/>
                  <a:ext cx="228597" cy="1588"/>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23"/>
                <p:cNvCxnSpPr/>
                <p:nvPr/>
              </p:nvCxnSpPr>
              <p:spPr>
                <a:xfrm rot="5400000">
                  <a:off x="4186738" y="4828486"/>
                  <a:ext cx="255796" cy="1588"/>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4" name="Oval 26"/>
              <p:cNvSpPr>
                <a:spLocks noChangeAspect="1"/>
              </p:cNvSpPr>
              <p:nvPr/>
            </p:nvSpPr>
            <p:spPr>
              <a:xfrm flipH="1">
                <a:off x="4040320" y="4447309"/>
                <a:ext cx="91440" cy="91440"/>
              </a:xfrm>
              <a:prstGeom prst="ellipse">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28" name="直接连接符 27"/>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7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SVD Re-interpretation</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000" dirty="0"/>
                  <a:t>Each column is expressed as a linear combination of left singular vectors</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Each column is compressed from </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𝑚</m:t>
                        </m:r>
                      </m:sup>
                    </m:sSup>
                  </m:oMath>
                </a14:m>
                <a:r>
                  <a:rPr lang="zh-CN" altLang="en-US" sz="2000" dirty="0"/>
                  <a:t> </a:t>
                </a:r>
                <a:r>
                  <a:rPr lang="en-US" altLang="zh-CN" sz="2000" dirty="0"/>
                  <a:t>vector to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𝑅</m:t>
                        </m:r>
                      </m:e>
                      <m:sup>
                        <m:r>
                          <a:rPr lang="en-US" altLang="zh-CN" sz="2000" b="0" i="1" smtClean="0">
                            <a:latin typeface="Cambria Math" panose="02040503050406030204" pitchFamily="18" charset="0"/>
                          </a:rPr>
                          <m:t>𝑟</m:t>
                        </m:r>
                      </m:sup>
                    </m:sSup>
                  </m:oMath>
                </a14:m>
                <a:r>
                  <a:rPr lang="zh-CN" altLang="en-US" sz="2000" dirty="0"/>
                  <a:t> </a:t>
                </a:r>
                <a:r>
                  <a:rPr lang="en-US" altLang="zh-CN" sz="2000" dirty="0"/>
                  <a:t>(r is the rank)</a:t>
                </a:r>
              </a:p>
              <a:p>
                <a:pPr lvl="1"/>
                <a:r>
                  <a:rPr lang="en-US" altLang="zh-CN" sz="1600" dirty="0"/>
                  <a:t>Pairwise column-distance is preserved in re-scaled right singular vectors</a:t>
                </a:r>
                <a:endParaRPr lang="zh-CN" altLang="en-US"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67" t="-809"/>
                </a:stretch>
              </a:blipFill>
            </p:spPr>
            <p:txBody>
              <a:bodyPr/>
              <a:lstStyle/>
              <a:p>
                <a:r>
                  <a:rPr lang="zh-CN" altLang="en-US">
                    <a:noFill/>
                  </a:rPr>
                  <a:t> </a:t>
                </a:r>
              </a:p>
            </p:txBody>
          </p:sp>
        </mc:Fallback>
      </mc:AlternateContent>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mc:AlternateContent xmlns:mc="http://schemas.openxmlformats.org/markup-compatibility/2006" xmlns:a14="http://schemas.microsoft.com/office/drawing/2010/main">
        <mc:Choice Requires="a14">
          <p:sp>
            <p:nvSpPr>
              <p:cNvPr id="50" name="矩形 49"/>
              <p:cNvSpPr/>
              <p:nvPr/>
            </p:nvSpPr>
            <p:spPr>
              <a:xfrm>
                <a:off x="1763688" y="2132856"/>
                <a:ext cx="1368152"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𝐴</m:t>
                      </m:r>
                    </m:oMath>
                  </m:oMathPara>
                </a14:m>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1763688" y="2132856"/>
                <a:ext cx="1368152" cy="151216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3641068" y="2150577"/>
                <a:ext cx="426876"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𝑈</m:t>
                      </m:r>
                    </m:oMath>
                  </m:oMathPara>
                </a14:m>
                <a:endParaRPr lang="zh-CN" altLang="en-US" dirty="0"/>
              </a:p>
            </p:txBody>
          </p:sp>
        </mc:Choice>
        <mc:Fallback xmlns="">
          <p:sp>
            <p:nvSpPr>
              <p:cNvPr id="51" name="矩形 50"/>
              <p:cNvSpPr>
                <a:spLocks noRot="1" noChangeAspect="1" noMove="1" noResize="1" noEditPoints="1" noAdjustHandles="1" noChangeArrowheads="1" noChangeShapeType="1" noTextEdit="1"/>
              </p:cNvSpPr>
              <p:nvPr/>
            </p:nvSpPr>
            <p:spPr>
              <a:xfrm>
                <a:off x="3641068" y="2150577"/>
                <a:ext cx="426876" cy="151216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5076056" y="2132856"/>
                <a:ext cx="1368152" cy="460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𝑉</m:t>
                      </m:r>
                      <m:r>
                        <a:rPr lang="en-US" altLang="zh-CN" i="1" dirty="0" smtClean="0">
                          <a:latin typeface="Cambria Math" panose="02040503050406030204" pitchFamily="18" charset="0"/>
                        </a:rPr>
                        <m:t>’</m:t>
                      </m:r>
                    </m:oMath>
                  </m:oMathPara>
                </a14:m>
                <a:endParaRPr lang="zh-CN" altLang="en-US" dirty="0"/>
              </a:p>
            </p:txBody>
          </p:sp>
        </mc:Choice>
        <mc:Fallback xmlns="">
          <p:sp>
            <p:nvSpPr>
              <p:cNvPr id="52" name="矩形 51"/>
              <p:cNvSpPr>
                <a:spLocks noRot="1" noChangeAspect="1" noMove="1" noResize="1" noEditPoints="1" noAdjustHandles="1" noChangeArrowheads="1" noChangeShapeType="1" noTextEdit="1"/>
              </p:cNvSpPr>
              <p:nvPr/>
            </p:nvSpPr>
            <p:spPr>
              <a:xfrm>
                <a:off x="5076056" y="2132856"/>
                <a:ext cx="1368152" cy="4608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4310086" y="2145562"/>
                <a:ext cx="486406" cy="464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Σ</m:t>
                      </m:r>
                    </m:oMath>
                  </m:oMathPara>
                </a14:m>
                <a:endParaRPr lang="zh-CN" altLang="en-US" dirty="0"/>
              </a:p>
            </p:txBody>
          </p:sp>
        </mc:Choice>
        <mc:Fallback xmlns="">
          <p:sp>
            <p:nvSpPr>
              <p:cNvPr id="53" name="矩形 52"/>
              <p:cNvSpPr>
                <a:spLocks noRot="1" noChangeAspect="1" noMove="1" noResize="1" noEditPoints="1" noAdjustHandles="1" noChangeArrowheads="1" noChangeShapeType="1" noTextEdit="1"/>
              </p:cNvSpPr>
              <p:nvPr/>
            </p:nvSpPr>
            <p:spPr>
              <a:xfrm>
                <a:off x="4310086" y="2145562"/>
                <a:ext cx="486406" cy="464297"/>
              </a:xfrm>
              <a:prstGeom prst="rect">
                <a:avLst/>
              </a:prstGeom>
              <a:blipFill rotWithShape="0">
                <a:blip r:embed="rId6"/>
                <a:stretch>
                  <a:fillRect/>
                </a:stretch>
              </a:blipFill>
            </p:spPr>
            <p:txBody>
              <a:bodyPr/>
              <a:lstStyle/>
              <a:p>
                <a:r>
                  <a:rPr lang="zh-CN" altLang="en-US">
                    <a:noFill/>
                  </a:rPr>
                  <a:t> </a:t>
                </a:r>
              </a:p>
            </p:txBody>
          </p:sp>
        </mc:Fallback>
      </mc:AlternateContent>
      <p:sp>
        <p:nvSpPr>
          <p:cNvPr id="54" name="矩形 53"/>
          <p:cNvSpPr/>
          <p:nvPr/>
        </p:nvSpPr>
        <p:spPr>
          <a:xfrm>
            <a:off x="3210352" y="2636912"/>
            <a:ext cx="300082" cy="369332"/>
          </a:xfrm>
          <a:prstGeom prst="rect">
            <a:avLst/>
          </a:prstGeom>
        </p:spPr>
        <p:txBody>
          <a:bodyPr wrap="none">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56" name="矩形 55"/>
              <p:cNvSpPr/>
              <p:nvPr/>
            </p:nvSpPr>
            <p:spPr>
              <a:xfrm>
                <a:off x="3645563" y="2150577"/>
                <a:ext cx="426876" cy="15121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𝑈</m:t>
                      </m:r>
                    </m:oMath>
                  </m:oMathPara>
                </a14:m>
                <a:endParaRPr lang="zh-CN" altLang="en-US" dirty="0"/>
              </a:p>
            </p:txBody>
          </p:sp>
        </mc:Choice>
        <mc:Fallback xmlns="">
          <p:sp>
            <p:nvSpPr>
              <p:cNvPr id="56" name="矩形 55"/>
              <p:cNvSpPr>
                <a:spLocks noRot="1" noChangeAspect="1" noMove="1" noResize="1" noEditPoints="1" noAdjustHandles="1" noChangeArrowheads="1" noChangeShapeType="1" noTextEdit="1"/>
              </p:cNvSpPr>
              <p:nvPr/>
            </p:nvSpPr>
            <p:spPr>
              <a:xfrm>
                <a:off x="3645563" y="2150577"/>
                <a:ext cx="426876" cy="1512168"/>
              </a:xfrm>
              <a:prstGeom prst="rect">
                <a:avLst/>
              </a:prstGeom>
              <a:blipFill rotWithShape="0">
                <a:blip r:embed="rId7"/>
                <a:stretch>
                  <a:fillRect/>
                </a:stretch>
              </a:blipFill>
              <a:ln w="57150">
                <a:solidFill>
                  <a:srgbClr val="FF0000"/>
                </a:solidFill>
              </a:ln>
            </p:spPr>
            <p:txBody>
              <a:bodyPr/>
              <a:lstStyle/>
              <a:p>
                <a:r>
                  <a:rPr lang="zh-CN" altLang="en-US">
                    <a:noFill/>
                  </a:rPr>
                  <a:t> </a:t>
                </a:r>
              </a:p>
            </p:txBody>
          </p:sp>
        </mc:Fallback>
      </mc:AlternateContent>
      <p:sp>
        <p:nvSpPr>
          <p:cNvPr id="57" name="矩形 56"/>
          <p:cNvSpPr/>
          <p:nvPr/>
        </p:nvSpPr>
        <p:spPr>
          <a:xfrm>
            <a:off x="4331382" y="2132856"/>
            <a:ext cx="465109" cy="4608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a:off x="5414202" y="2136806"/>
            <a:ext cx="93901" cy="4568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59" name="文本框 58"/>
              <p:cNvSpPr txBox="1"/>
              <p:nvPr/>
            </p:nvSpPr>
            <p:spPr>
              <a:xfrm>
                <a:off x="2014830" y="3950428"/>
                <a:ext cx="5221466" cy="460639"/>
              </a:xfrm>
              <a:prstGeom prst="rect">
                <a:avLst/>
              </a:prstGeom>
              <a:noFill/>
            </p:spPr>
            <p:txBody>
              <a:bodyPr wrap="square" lIns="0" tIns="0" rIns="0" bIns="0"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r>
                      <m:rPr>
                        <m:sty m:val="p"/>
                      </m:rPr>
                      <a:rPr lang="el-GR" altLang="zh-CN" sz="2000" i="1">
                        <a:latin typeface="Cambria Math" panose="02040503050406030204" pitchFamily="18" charset="0"/>
                        <a:ea typeface="Cambria Math" panose="02040503050406030204" pitchFamily="18" charset="0"/>
                      </a:rPr>
                      <m:t>Σ</m:t>
                    </m:r>
                    <m:sSubSup>
                      <m:sSubSupPr>
                        <m:ctrlPr>
                          <a:rPr lang="el-GR" altLang="zh-CN" sz="2000" i="1" smtClean="0">
                            <a:latin typeface="Cambria Math" panose="02040503050406030204" pitchFamily="18" charset="0"/>
                            <a:ea typeface="Cambria Math" panose="02040503050406030204" pitchFamily="18" charset="0"/>
                          </a:rPr>
                        </m:ctrlPr>
                      </m:sSubSupPr>
                      <m:e>
                        <m:r>
                          <a:rPr lang="en-US" altLang="zh-CN" sz="2000" b="0" i="1" smtClean="0">
                            <a:latin typeface="Cambria Math" panose="02040503050406030204" pitchFamily="18" charset="0"/>
                            <a:ea typeface="Cambria Math" panose="02040503050406030204" pitchFamily="18" charset="0"/>
                          </a:rPr>
                          <m:t>𝑉</m:t>
                        </m:r>
                      </m:e>
                      <m:sub>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m:t>
                        </m:r>
                      </m:sub>
                      <m:sup>
                        <m:r>
                          <a:rPr lang="en-US" altLang="zh-CN" sz="2000" b="0" i="1" smtClean="0">
                            <a:latin typeface="Cambria Math" panose="02040503050406030204" pitchFamily="18" charset="0"/>
                            <a:ea typeface="Cambria Math" panose="02040503050406030204" pitchFamily="18" charset="0"/>
                          </a:rPr>
                          <m:t>′</m:t>
                        </m:r>
                      </m:sup>
                    </m:sSubSup>
                  </m:oMath>
                </a14:m>
                <a:r>
                  <a:rPr lang="en-US" altLang="zh-CN" sz="2000" dirty="0"/>
                  <a:t>=</a:t>
                </a:r>
                <a14:m>
                  <m:oMath xmlns:m="http://schemas.openxmlformats.org/officeDocument/2006/math">
                    <m:nary>
                      <m:naryPr>
                        <m:chr m:val="∑"/>
                        <m:ctrlPr>
                          <a:rPr lang="en-US" altLang="zh-CN" sz="2000" i="1" dirty="0" smtClean="0">
                            <a:latin typeface="Cambria Math" panose="02040503050406030204" pitchFamily="18" charset="0"/>
                          </a:rPr>
                        </m:ctrlPr>
                      </m:naryPr>
                      <m:sub>
                        <m:r>
                          <m:rPr>
                            <m:brk m:alnAt="23"/>
                          </m:rPr>
                          <a:rPr lang="en-US" altLang="zh-CN" sz="2000" b="0" i="1" dirty="0" smtClean="0">
                            <a:latin typeface="Cambria Math" panose="02040503050406030204" pitchFamily="18" charset="0"/>
                          </a:rPr>
                          <m:t>𝑙</m:t>
                        </m:r>
                        <m:r>
                          <a:rPr lang="en-US" altLang="zh-CN" sz="2000" b="0" i="1" dirty="0" smtClean="0">
                            <a:latin typeface="Cambria Math" panose="02040503050406030204" pitchFamily="18" charset="0"/>
                          </a:rPr>
                          <m:t>=1</m:t>
                        </m:r>
                      </m:sub>
                      <m:sup>
                        <m:r>
                          <a:rPr lang="en-US" altLang="zh-CN" sz="2000" b="0" i="1" dirty="0" smtClean="0">
                            <a:latin typeface="Cambria Math" panose="02040503050406030204" pitchFamily="18" charset="0"/>
                          </a:rPr>
                          <m:t>𝑟</m:t>
                        </m:r>
                      </m:sup>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𝑈</m:t>
                            </m:r>
                          </m:e>
                          <m:sub>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b>
                        </m:sSub>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Σ</m:t>
                                </m:r>
                              </m:e>
                              <m:sub>
                                <m:r>
                                  <a:rPr lang="en-US" altLang="zh-CN" sz="2000" i="1">
                                    <a:latin typeface="Cambria Math" panose="02040503050406030204" pitchFamily="18" charset="0"/>
                                  </a:rPr>
                                  <m:t>[</m:t>
                                </m:r>
                                <m:r>
                                  <a:rPr lang="en-US" altLang="zh-CN" sz="2000" b="0" i="1" smtClean="0">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b>
                            </m:sSub>
                            <m:r>
                              <a:rPr lang="en-US" altLang="zh-CN" sz="2000" b="0" i="1" smtClean="0">
                                <a:latin typeface="Cambria Math" panose="02040503050406030204" pitchFamily="18" charset="0"/>
                              </a:rPr>
                              <m:t>∗</m:t>
                            </m:r>
                            <m:sSubSup>
                              <m:sSubSupPr>
                                <m:ctrlPr>
                                  <a:rPr lang="el-GR"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𝑉</m:t>
                                </m:r>
                              </m:e>
                              <m: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𝑙</m:t>
                                </m:r>
                                <m:r>
                                  <a:rPr lang="en-US" altLang="zh-CN" sz="2000" i="1">
                                    <a:latin typeface="Cambria Math" panose="02040503050406030204" pitchFamily="18" charset="0"/>
                                    <a:ea typeface="Cambria Math" panose="02040503050406030204" pitchFamily="18" charset="0"/>
                                  </a:rPr>
                                  <m:t>]</m:t>
                                </m:r>
                              </m:sub>
                              <m:sup/>
                            </m:sSubSup>
                          </m:e>
                        </m:d>
                      </m:e>
                    </m:nary>
                  </m:oMath>
                </a14:m>
                <a:endParaRPr lang="zh-CN" altLang="en-US" sz="2000" dirty="0"/>
              </a:p>
            </p:txBody>
          </p:sp>
        </mc:Choice>
        <mc:Fallback xmlns="">
          <p:sp>
            <p:nvSpPr>
              <p:cNvPr id="59" name="文本框 58"/>
              <p:cNvSpPr txBox="1">
                <a:spLocks noRot="1" noChangeAspect="1" noMove="1" noResize="1" noEditPoints="1" noAdjustHandles="1" noChangeArrowheads="1" noChangeShapeType="1" noTextEdit="1"/>
              </p:cNvSpPr>
              <p:nvPr/>
            </p:nvSpPr>
            <p:spPr>
              <a:xfrm>
                <a:off x="2014830" y="3950428"/>
                <a:ext cx="5221466" cy="460639"/>
              </a:xfrm>
              <a:prstGeom prst="rect">
                <a:avLst/>
              </a:prstGeom>
              <a:blipFill rotWithShape="0">
                <a:blip r:embed="rId8"/>
                <a:stretch>
                  <a:fillRect l="-117"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1691680" y="5371425"/>
                <a:ext cx="4562916" cy="8985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m:t>
                                  </m:r>
                                  <m:r>
                                    <a:rPr lang="en-US" altLang="zh-CN" sz="2000" i="1">
                                      <a:latin typeface="Cambria Math" panose="02040503050406030204" pitchFamily="18" charset="0"/>
                                    </a:rPr>
                                    <m:t>𝑖</m:t>
                                  </m:r>
                                  <m:r>
                                    <a:rPr lang="en-US" altLang="zh-CN" sz="2000" i="1">
                                      <a:latin typeface="Cambria Math" panose="02040503050406030204" pitchFamily="18" charset="0"/>
                                    </a:rPr>
                                    <m:t>]</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m:t>
                                  </m:r>
                                  <m:r>
                                    <a:rPr lang="en-US" altLang="zh-CN" sz="2000" b="0" i="1" smtClean="0">
                                      <a:latin typeface="Cambria Math" panose="02040503050406030204" pitchFamily="18" charset="0"/>
                                    </a:rPr>
                                    <m:t>𝑗</m:t>
                                  </m:r>
                                  <m:r>
                                    <a:rPr lang="en-US" altLang="zh-CN" sz="2000" i="1">
                                      <a:latin typeface="Cambria Math" panose="02040503050406030204" pitchFamily="18" charset="0"/>
                                    </a:rPr>
                                    <m:t>]</m:t>
                                  </m:r>
                                </m:sub>
                              </m:sSub>
                            </m:e>
                          </m:d>
                        </m:e>
                        <m:sub>
                          <m:r>
                            <a:rPr lang="en-US" altLang="zh-CN" sz="2000" i="1">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r>
                                <m:rPr>
                                  <m:sty m:val="p"/>
                                </m:rPr>
                                <a:rPr lang="el-GR" altLang="zh-CN" sz="2000" i="1">
                                  <a:latin typeface="Cambria Math" panose="02040503050406030204" pitchFamily="18" charset="0"/>
                                  <a:ea typeface="Cambria Math" panose="02040503050406030204" pitchFamily="18" charset="0"/>
                                </a:rPr>
                                <m:t>Σ</m:t>
                              </m:r>
                              <m:r>
                                <a:rPr lang="en-US" altLang="zh-CN" sz="2000">
                                  <a:latin typeface="Cambria Math" panose="02040503050406030204" pitchFamily="18" charset="0"/>
                                  <a:ea typeface="Cambria Math" panose="02040503050406030204" pitchFamily="18" charset="0"/>
                                </a:rPr>
                                <m:t>(</m:t>
                              </m:r>
                              <m:sSubSup>
                                <m:sSubSupPr>
                                  <m:ctrlPr>
                                    <a:rPr lang="el-GR"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𝑉</m:t>
                                  </m:r>
                                </m:e>
                                <m:sub>
                                  <m:d>
                                    <m:dPr>
                                      <m:begChr m:val="["/>
                                      <m:endChr m:val="]"/>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e>
                                  </m:d>
                                </m:sub>
                                <m:sup/>
                              </m:sSubSup>
                              <m:r>
                                <a:rPr lang="en-US" altLang="zh-CN" sz="2000">
                                  <a:latin typeface="Cambria Math" panose="02040503050406030204" pitchFamily="18" charset="0"/>
                                  <a:ea typeface="Cambria Math" panose="02040503050406030204" pitchFamily="18" charset="0"/>
                                </a:rPr>
                                <m:t>−</m:t>
                              </m:r>
                              <m:sSubSup>
                                <m:sSubSupPr>
                                  <m:ctrlPr>
                                    <a:rPr lang="el-GR"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𝑉</m:t>
                                  </m:r>
                                </m:e>
                                <m:sub>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m:t>
                                  </m:r>
                                </m:sub>
                                <m:sup/>
                              </m:sSubSup>
                              <m:r>
                                <a:rPr lang="en-US" altLang="zh-CN" sz="2000">
                                  <a:latin typeface="Cambria Math" panose="02040503050406030204" pitchFamily="18" charset="0"/>
                                  <a:ea typeface="Cambria Math" panose="02040503050406030204" pitchFamily="18" charset="0"/>
                                </a:rPr>
                                <m:t>)′</m:t>
                              </m:r>
                              <m:r>
                                <m:rPr>
                                  <m:nor/>
                                </m:rPr>
                                <a:rPr lang="zh-CN" altLang="en-US" sz="2000" dirty="0"/>
                                <m:t> </m:t>
                              </m:r>
                            </m:e>
                          </m:d>
                        </m:e>
                        <m:sub>
                          <m:r>
                            <a:rPr lang="en-US" altLang="zh-CN" sz="2000" i="1">
                              <a:latin typeface="Cambria Math" panose="02040503050406030204" pitchFamily="18" charset="0"/>
                            </a:rPr>
                            <m:t>2</m:t>
                          </m:r>
                        </m:sub>
                      </m:sSub>
                    </m:oMath>
                  </m:oMathPara>
                </a14:m>
                <a:endParaRPr lang="en-US" altLang="zh-CN" sz="2000" dirty="0"/>
              </a:p>
              <a:p>
                <a:endParaRPr lang="zh-CN" altLang="en-US" sz="2000" dirty="0"/>
              </a:p>
            </p:txBody>
          </p:sp>
        </mc:Choice>
        <mc:Fallback xmlns="">
          <p:sp>
            <p:nvSpPr>
              <p:cNvPr id="60" name="矩形 59"/>
              <p:cNvSpPr>
                <a:spLocks noRot="1" noChangeAspect="1" noMove="1" noResize="1" noEditPoints="1" noAdjustHandles="1" noChangeArrowheads="1" noChangeShapeType="1" noTextEdit="1"/>
              </p:cNvSpPr>
              <p:nvPr/>
            </p:nvSpPr>
            <p:spPr>
              <a:xfrm>
                <a:off x="1691680" y="5371425"/>
                <a:ext cx="4562916" cy="898579"/>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16" name="直接连接符 15"/>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492101" y="2127617"/>
            <a:ext cx="74594" cy="15121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箭头连接符 5"/>
          <p:cNvCxnSpPr/>
          <p:nvPr/>
        </p:nvCxnSpPr>
        <p:spPr>
          <a:xfrm>
            <a:off x="6804248" y="6525344"/>
            <a:ext cx="21602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804248" y="5192415"/>
            <a:ext cx="0" cy="13329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804247" y="5766036"/>
            <a:ext cx="792089" cy="759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6444208" y="6515118"/>
                <a:ext cx="2276905"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en-US" altLang="zh-CN" dirty="0"/>
                  <a:t>dimensional space</a:t>
                </a:r>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444208" y="6515118"/>
                <a:ext cx="2276905" cy="369332"/>
              </a:xfrm>
              <a:prstGeom prst="rect">
                <a:avLst/>
              </a:prstGeom>
              <a:blipFill rotWithShape="0">
                <a:blip r:embed="rId10"/>
                <a:stretch>
                  <a:fillRect t="-10000" r="-1604" b="-26667"/>
                </a:stretch>
              </a:blipFill>
            </p:spPr>
            <p:txBody>
              <a:bodyPr/>
              <a:lstStyle/>
              <a:p>
                <a:r>
                  <a:rPr lang="zh-CN" altLang="en-US">
                    <a:noFill/>
                  </a:rPr>
                  <a:t> </a:t>
                </a:r>
              </a:p>
            </p:txBody>
          </p:sp>
        </mc:Fallback>
      </mc:AlternateContent>
      <p:sp>
        <p:nvSpPr>
          <p:cNvPr id="28" name="矩形 27"/>
          <p:cNvSpPr/>
          <p:nvPr/>
        </p:nvSpPr>
        <p:spPr>
          <a:xfrm>
            <a:off x="7217225" y="5713728"/>
            <a:ext cx="107260" cy="15784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7716362" y="5972554"/>
            <a:ext cx="107260" cy="1578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矩形 12"/>
              <p:cNvSpPr/>
              <p:nvPr/>
            </p:nvSpPr>
            <p:spPr>
              <a:xfrm>
                <a:off x="1685176" y="3595619"/>
                <a:ext cx="656846" cy="396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𝑖</m:t>
                          </m:r>
                          <m:r>
                            <a:rPr lang="en-US" altLang="zh-CN" i="1">
                              <a:solidFill>
                                <a:srgbClr val="FF0000"/>
                              </a:solidFill>
                              <a:latin typeface="Cambria Math" panose="02040503050406030204" pitchFamily="18" charset="0"/>
                            </a:rPr>
                            <m:t>]</m:t>
                          </m:r>
                        </m:sub>
                      </m:sSub>
                    </m:oMath>
                  </m:oMathPara>
                </a14:m>
                <a:endParaRPr lang="zh-CN" altLang="en-US"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685176" y="3595619"/>
                <a:ext cx="656846" cy="396519"/>
              </a:xfrm>
              <a:prstGeom prst="rect">
                <a:avLst/>
              </a:prstGeom>
              <a:blipFill rotWithShape="0">
                <a:blip r:embed="rId11"/>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268145" y="3615083"/>
                <a:ext cx="676083" cy="396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𝐴</m:t>
                          </m:r>
                        </m:e>
                        <m:sub>
                          <m:r>
                            <a:rPr lang="en-US" altLang="zh-CN" i="1">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m:t>
                          </m:r>
                        </m:sub>
                      </m:sSub>
                    </m:oMath>
                  </m:oMathPara>
                </a14:m>
                <a:endParaRPr lang="zh-CN" altLang="en-US" dirty="0">
                  <a:solidFill>
                    <a:srgbClr val="00B05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2268145" y="3615083"/>
                <a:ext cx="676083" cy="396519"/>
              </a:xfrm>
              <a:prstGeom prst="rect">
                <a:avLst/>
              </a:prstGeom>
              <a:blipFill rotWithShape="0">
                <a:blip r:embed="rId12"/>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949190" y="5260735"/>
                <a:ext cx="750590" cy="447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FF0000"/>
                          </a:solidFill>
                          <a:latin typeface="Cambria Math" panose="02040503050406030204" pitchFamily="18" charset="0"/>
                          <a:ea typeface="Cambria Math" panose="02040503050406030204" pitchFamily="18" charset="0"/>
                        </a:rPr>
                        <m:t>Σ</m:t>
                      </m:r>
                      <m:sSubSup>
                        <m:sSubSupPr>
                          <m:ctrlPr>
                            <a:rPr lang="el-GR" altLang="zh-CN" i="1">
                              <a:solidFill>
                                <a:srgbClr val="FF0000"/>
                              </a:solidFill>
                              <a:latin typeface="Cambria Math" panose="02040503050406030204" pitchFamily="18" charset="0"/>
                              <a:ea typeface="Cambria Math" panose="02040503050406030204" pitchFamily="18" charset="0"/>
                            </a:rPr>
                          </m:ctrlPr>
                        </m:sSubSupPr>
                        <m:e>
                          <m:r>
                            <a:rPr lang="en-US" altLang="zh-CN" i="1">
                              <a:solidFill>
                                <a:srgbClr val="FF0000"/>
                              </a:solidFill>
                              <a:latin typeface="Cambria Math" panose="02040503050406030204" pitchFamily="18" charset="0"/>
                              <a:ea typeface="Cambria Math" panose="02040503050406030204" pitchFamily="18" charset="0"/>
                            </a:rPr>
                            <m:t>𝑉</m:t>
                          </m:r>
                        </m:e>
                        <m:sub>
                          <m:d>
                            <m:dPr>
                              <m:begChr m:val="["/>
                              <m:endChr m:val="]"/>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𝑖</m:t>
                              </m:r>
                              <m:r>
                                <a:rPr lang="en-US" altLang="zh-CN" i="1">
                                  <a:solidFill>
                                    <a:srgbClr val="FF0000"/>
                                  </a:solidFill>
                                  <a:latin typeface="Cambria Math" panose="02040503050406030204" pitchFamily="18" charset="0"/>
                                  <a:ea typeface="Cambria Math" panose="02040503050406030204" pitchFamily="18" charset="0"/>
                                </a:rPr>
                                <m:t>,:</m:t>
                              </m:r>
                            </m:e>
                          </m:d>
                        </m:sub>
                        <m:sup/>
                      </m:sSubSup>
                    </m:oMath>
                  </m:oMathPara>
                </a14:m>
                <a:endParaRPr lang="zh-CN" altLang="en-US"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6949190" y="5260735"/>
                <a:ext cx="750590" cy="447880"/>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774282" y="5815352"/>
                <a:ext cx="750590" cy="447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solidFill>
                            <a:srgbClr val="00B050"/>
                          </a:solidFill>
                          <a:latin typeface="Cambria Math" panose="02040503050406030204" pitchFamily="18" charset="0"/>
                          <a:ea typeface="Cambria Math" panose="02040503050406030204" pitchFamily="18" charset="0"/>
                        </a:rPr>
                        <m:t>Σ</m:t>
                      </m:r>
                      <m:sSubSup>
                        <m:sSubSupPr>
                          <m:ctrlPr>
                            <a:rPr lang="el-GR" altLang="zh-CN" i="1">
                              <a:solidFill>
                                <a:srgbClr val="00B050"/>
                              </a:solidFill>
                              <a:latin typeface="Cambria Math" panose="02040503050406030204" pitchFamily="18" charset="0"/>
                              <a:ea typeface="Cambria Math" panose="02040503050406030204" pitchFamily="18" charset="0"/>
                            </a:rPr>
                          </m:ctrlPr>
                        </m:sSubSupPr>
                        <m:e>
                          <m:r>
                            <a:rPr lang="en-US" altLang="zh-CN" i="1">
                              <a:solidFill>
                                <a:srgbClr val="00B050"/>
                              </a:solidFill>
                              <a:latin typeface="Cambria Math" panose="02040503050406030204" pitchFamily="18" charset="0"/>
                              <a:ea typeface="Cambria Math" panose="02040503050406030204" pitchFamily="18" charset="0"/>
                            </a:rPr>
                            <m:t>𝑉</m:t>
                          </m:r>
                        </m:e>
                        <m:sub>
                          <m:d>
                            <m:dPr>
                              <m:begChr m:val="["/>
                              <m:endChr m:val="]"/>
                              <m:ctrlPr>
                                <a:rPr lang="en-US" altLang="zh-CN" i="1">
                                  <a:solidFill>
                                    <a:srgbClr val="00B050"/>
                                  </a:solidFill>
                                  <a:latin typeface="Cambria Math" panose="02040503050406030204" pitchFamily="18" charset="0"/>
                                  <a:ea typeface="Cambria Math" panose="02040503050406030204" pitchFamily="18" charset="0"/>
                                </a:rPr>
                              </m:ctrlPr>
                            </m:dPr>
                            <m:e>
                              <m:r>
                                <a:rPr lang="en-US" altLang="zh-CN" i="1">
                                  <a:solidFill>
                                    <a:srgbClr val="00B050"/>
                                  </a:solidFill>
                                  <a:latin typeface="Cambria Math" panose="02040503050406030204" pitchFamily="18" charset="0"/>
                                  <a:ea typeface="Cambria Math" panose="02040503050406030204" pitchFamily="18" charset="0"/>
                                </a:rPr>
                                <m:t>𝑖</m:t>
                              </m:r>
                              <m:r>
                                <a:rPr lang="en-US" altLang="zh-CN" i="1">
                                  <a:solidFill>
                                    <a:srgbClr val="00B050"/>
                                  </a:solidFill>
                                  <a:latin typeface="Cambria Math" panose="02040503050406030204" pitchFamily="18" charset="0"/>
                                  <a:ea typeface="Cambria Math" panose="02040503050406030204" pitchFamily="18" charset="0"/>
                                </a:rPr>
                                <m:t>,:</m:t>
                              </m:r>
                            </m:e>
                          </m:d>
                        </m:sub>
                        <m:sup/>
                      </m:sSubSup>
                    </m:oMath>
                  </m:oMathPara>
                </a14:m>
                <a:endParaRPr lang="zh-CN" altLang="en-US" dirty="0">
                  <a:solidFill>
                    <a:srgbClr val="00B05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7774282" y="5815352"/>
                <a:ext cx="750590" cy="447880"/>
              </a:xfrm>
              <a:prstGeom prst="rect">
                <a:avLst/>
              </a:prstGeom>
              <a:blipFill rotWithShape="0">
                <a:blip r:embed="rId14"/>
                <a:stretch>
                  <a:fillRect/>
                </a:stretch>
              </a:blipFill>
            </p:spPr>
            <p:txBody>
              <a:bodyPr/>
              <a:lstStyle/>
              <a:p>
                <a:r>
                  <a:rPr lang="zh-CN" altLang="en-US">
                    <a:noFill/>
                  </a:rPr>
                  <a:t> </a:t>
                </a:r>
              </a:p>
            </p:txBody>
          </p:sp>
        </mc:Fallback>
      </mc:AlternateContent>
      <p:sp>
        <p:nvSpPr>
          <p:cNvPr id="34" name="矩形 33"/>
          <p:cNvSpPr/>
          <p:nvPr/>
        </p:nvSpPr>
        <p:spPr>
          <a:xfrm>
            <a:off x="2106384" y="2128059"/>
            <a:ext cx="74594" cy="151216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5846248" y="2127842"/>
            <a:ext cx="128490" cy="4658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2891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p:bldP spid="28" grpId="0" animBg="1"/>
      <p:bldP spid="29" grpId="0" animBg="1"/>
      <p:bldP spid="13" grpId="0"/>
      <p:bldP spid="14" grpId="0"/>
      <p:bldP spid="15" grpId="0"/>
      <p:bldP spid="18" grpId="0"/>
      <p:bldP spid="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Latent Sematic Indexing</a:t>
            </a:r>
            <a:endParaRPr lang="zh-CN" altLang="en-US" sz="3600" b="1" dirty="0"/>
          </a:p>
        </p:txBody>
      </p:sp>
      <p:sp>
        <p:nvSpPr>
          <p:cNvPr id="3" name="内容占位符 2"/>
          <p:cNvSpPr>
            <a:spLocks noGrp="1"/>
          </p:cNvSpPr>
          <p:nvPr>
            <p:ph idx="1"/>
          </p:nvPr>
        </p:nvSpPr>
        <p:spPr/>
        <p:txBody>
          <a:bodyPr>
            <a:normAutofit/>
          </a:bodyPr>
          <a:lstStyle/>
          <a:p>
            <a:r>
              <a:rPr lang="en-US" altLang="zh-CN" sz="2000" b="1" dirty="0"/>
              <a:t>Latent semantic analysis</a:t>
            </a:r>
            <a:r>
              <a:rPr lang="en-US" altLang="zh-CN" sz="2000" dirty="0"/>
              <a:t> (</a:t>
            </a:r>
            <a:r>
              <a:rPr lang="en-US" altLang="zh-CN" sz="2000" b="1" dirty="0"/>
              <a:t>LSA</a:t>
            </a:r>
            <a:r>
              <a:rPr lang="en-US" altLang="zh-CN" sz="2000" dirty="0"/>
              <a:t>) is a NLP technique for analyzing relation between a set of documents and the terms they contain through SVD.</a:t>
            </a:r>
          </a:p>
        </p:txBody>
      </p:sp>
      <p:sp>
        <p:nvSpPr>
          <p:cNvPr id="4" name="Rectangle 3"/>
          <p:cNvSpPr txBox="1">
            <a:spLocks noChangeArrowheads="1"/>
          </p:cNvSpPr>
          <p:nvPr/>
        </p:nvSpPr>
        <p:spPr>
          <a:xfrm>
            <a:off x="323528" y="2492896"/>
            <a:ext cx="4032448" cy="1656184"/>
          </a:xfrm>
          <a:prstGeom prst="rect">
            <a:avLst/>
          </a:prstGeom>
          <a:solidFill>
            <a:schemeClr val="accent6">
              <a:lumMod val="20000"/>
              <a:lumOff val="80000"/>
            </a:schemeClr>
          </a:solidFill>
          <a:ln>
            <a:solidFill>
              <a:srgbClr val="000000"/>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sz="1000" dirty="0"/>
              <a:t>q1: </a:t>
            </a:r>
            <a:r>
              <a:rPr lang="en-US" sz="1000" i="1" dirty="0"/>
              <a:t>human</a:t>
            </a:r>
            <a:r>
              <a:rPr lang="en-US" sz="1000" dirty="0"/>
              <a:t> machine </a:t>
            </a:r>
            <a:r>
              <a:rPr lang="en-US" sz="1000" i="1" dirty="0"/>
              <a:t>interface</a:t>
            </a:r>
            <a:r>
              <a:rPr lang="en-US" sz="1000" dirty="0"/>
              <a:t> for Lab ABC computer applications</a:t>
            </a:r>
          </a:p>
          <a:p>
            <a:pPr>
              <a:lnSpc>
                <a:spcPct val="80000"/>
              </a:lnSpc>
            </a:pPr>
            <a:r>
              <a:rPr lang="en-US" sz="1000" dirty="0"/>
              <a:t>q2: a survey of user opinion of </a:t>
            </a:r>
            <a:r>
              <a:rPr lang="en-US" sz="1000" i="1" dirty="0"/>
              <a:t>computer system response time.</a:t>
            </a:r>
          </a:p>
          <a:p>
            <a:pPr>
              <a:lnSpc>
                <a:spcPct val="80000"/>
              </a:lnSpc>
            </a:pPr>
            <a:r>
              <a:rPr lang="en-US" sz="1000" dirty="0"/>
              <a:t>q3: the EPS user </a:t>
            </a:r>
            <a:r>
              <a:rPr lang="en-US" sz="1000" i="1" dirty="0"/>
              <a:t>interface</a:t>
            </a:r>
            <a:r>
              <a:rPr lang="en-US" sz="1000" dirty="0"/>
              <a:t> management </a:t>
            </a:r>
            <a:r>
              <a:rPr lang="en-US" sz="1000" i="1" dirty="0"/>
              <a:t>system</a:t>
            </a:r>
          </a:p>
          <a:p>
            <a:pPr>
              <a:lnSpc>
                <a:spcPct val="80000"/>
              </a:lnSpc>
            </a:pPr>
            <a:r>
              <a:rPr lang="en-US" sz="1000" dirty="0"/>
              <a:t>q4: </a:t>
            </a:r>
            <a:r>
              <a:rPr lang="en-US" sz="1000" i="1" dirty="0"/>
              <a:t>System</a:t>
            </a:r>
            <a:r>
              <a:rPr lang="en-US" sz="1000" dirty="0"/>
              <a:t> and </a:t>
            </a:r>
            <a:r>
              <a:rPr lang="en-US" sz="1000" i="1" dirty="0"/>
              <a:t>human system</a:t>
            </a:r>
            <a:r>
              <a:rPr lang="en-US" sz="1000" dirty="0"/>
              <a:t> engineering testing of EPS</a:t>
            </a:r>
          </a:p>
          <a:p>
            <a:pPr>
              <a:lnSpc>
                <a:spcPct val="80000"/>
              </a:lnSpc>
            </a:pPr>
            <a:r>
              <a:rPr lang="en-US" sz="1000" dirty="0"/>
              <a:t>q5:Relation of user-perceived </a:t>
            </a:r>
            <a:r>
              <a:rPr lang="en-US" sz="1000" i="1" dirty="0"/>
              <a:t>response time</a:t>
            </a:r>
            <a:r>
              <a:rPr lang="en-US" sz="1000" dirty="0"/>
              <a:t> to error measurement</a:t>
            </a:r>
          </a:p>
          <a:p>
            <a:pPr marL="0" indent="0">
              <a:lnSpc>
                <a:spcPct val="80000"/>
              </a:lnSpc>
              <a:buFont typeface="Arial" pitchFamily="34" charset="0"/>
              <a:buNone/>
            </a:pPr>
            <a:endParaRPr lang="en-US" sz="1000" dirty="0"/>
          </a:p>
          <a:p>
            <a:pPr>
              <a:lnSpc>
                <a:spcPct val="80000"/>
              </a:lnSpc>
            </a:pPr>
            <a:r>
              <a:rPr lang="en-US" sz="1000" dirty="0"/>
              <a:t>q6: The generation of random, binary, unordered </a:t>
            </a:r>
            <a:r>
              <a:rPr lang="en-US" sz="1000" i="1" dirty="0"/>
              <a:t>tree</a:t>
            </a:r>
          </a:p>
          <a:p>
            <a:pPr>
              <a:lnSpc>
                <a:spcPct val="80000"/>
              </a:lnSpc>
            </a:pPr>
            <a:r>
              <a:rPr lang="en-US" sz="1000" dirty="0"/>
              <a:t>q7: The intersection </a:t>
            </a:r>
            <a:r>
              <a:rPr lang="en-US" sz="1000" i="1" dirty="0"/>
              <a:t>graph</a:t>
            </a:r>
            <a:r>
              <a:rPr lang="en-US" sz="1000" dirty="0"/>
              <a:t> of paths in </a:t>
            </a:r>
            <a:r>
              <a:rPr lang="en-US" sz="1000" i="1" dirty="0"/>
              <a:t>trees</a:t>
            </a:r>
          </a:p>
          <a:p>
            <a:pPr>
              <a:lnSpc>
                <a:spcPct val="80000"/>
              </a:lnSpc>
            </a:pPr>
            <a:r>
              <a:rPr lang="en-US" sz="1000" dirty="0"/>
              <a:t>q8: </a:t>
            </a:r>
            <a:r>
              <a:rPr lang="en-US" sz="1000" i="1" dirty="0"/>
              <a:t>Graph minors</a:t>
            </a:r>
            <a:r>
              <a:rPr lang="en-US" sz="1000" dirty="0"/>
              <a:t> IV: Widths of </a:t>
            </a:r>
            <a:r>
              <a:rPr lang="en-US" sz="1000" i="1" dirty="0"/>
              <a:t>trees</a:t>
            </a:r>
            <a:r>
              <a:rPr lang="en-US" sz="1000" dirty="0"/>
              <a:t> and well-quasi-ordering</a:t>
            </a:r>
          </a:p>
          <a:p>
            <a:pPr>
              <a:lnSpc>
                <a:spcPct val="80000"/>
              </a:lnSpc>
            </a:pPr>
            <a:r>
              <a:rPr lang="en-US" sz="1000" dirty="0"/>
              <a:t>q9: </a:t>
            </a:r>
            <a:r>
              <a:rPr lang="en-US" sz="1000" i="1" dirty="0"/>
              <a:t>Graph minors</a:t>
            </a:r>
            <a:r>
              <a:rPr lang="en-US" sz="1000" dirty="0"/>
              <a:t>: A survey </a:t>
            </a:r>
          </a:p>
        </p:txBody>
      </p:sp>
      <p:graphicFrame>
        <p:nvGraphicFramePr>
          <p:cNvPr id="5" name="Object 4"/>
          <p:cNvGraphicFramePr>
            <a:graphicFrameLocks noChangeAspect="1"/>
          </p:cNvGraphicFramePr>
          <p:nvPr>
            <p:extLst>
              <p:ext uri="{D42A27DB-BD31-4B8C-83A1-F6EECF244321}">
                <p14:modId xmlns:p14="http://schemas.microsoft.com/office/powerpoint/2010/main" val="2478639025"/>
              </p:ext>
            </p:extLst>
          </p:nvPr>
        </p:nvGraphicFramePr>
        <p:xfrm>
          <a:off x="5724128" y="2420888"/>
          <a:ext cx="3096344" cy="2653841"/>
        </p:xfrm>
        <a:graphic>
          <a:graphicData uri="http://schemas.openxmlformats.org/presentationml/2006/ole">
            <mc:AlternateContent xmlns:mc="http://schemas.openxmlformats.org/markup-compatibility/2006">
              <mc:Choice xmlns:v="urn:schemas-microsoft-com:vml" Requires="v">
                <p:oleObj name="Equation" r:id="rId2" imgW="3466800" imgH="2971800" progId="Equation.DSMT4">
                  <p:embed/>
                </p:oleObj>
              </mc:Choice>
              <mc:Fallback>
                <p:oleObj name="Equation" r:id="rId2" imgW="3466800" imgH="2971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420888"/>
                        <a:ext cx="3096344" cy="2653841"/>
                      </a:xfrm>
                      <a:prstGeom prst="rect">
                        <a:avLst/>
                      </a:prstGeom>
                      <a:solidFill>
                        <a:schemeClr val="accent5">
                          <a:lumMod val="20000"/>
                          <a:lumOff val="80000"/>
                        </a:schemeClr>
                      </a:solidFill>
                      <a:ln>
                        <a:noFill/>
                      </a:ln>
                      <a:effec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3821931055"/>
              </p:ext>
            </p:extLst>
          </p:nvPr>
        </p:nvGraphicFramePr>
        <p:xfrm>
          <a:off x="4020881" y="4327316"/>
          <a:ext cx="5123119" cy="2324564"/>
        </p:xfrm>
        <a:graphic>
          <a:graphicData uri="http://schemas.openxmlformats.org/presentationml/2006/ole">
            <mc:AlternateContent xmlns:mc="http://schemas.openxmlformats.org/markup-compatibility/2006">
              <mc:Choice xmlns:v="urn:schemas-microsoft-com:vml" Requires="v">
                <p:oleObj name="Equation" r:id="rId4" imgW="6045120" imgH="2743200" progId="Equation.DSMT4">
                  <p:embed/>
                </p:oleObj>
              </mc:Choice>
              <mc:Fallback>
                <p:oleObj name="Equation" r:id="rId4" imgW="6045120" imgH="274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0881" y="4327316"/>
                        <a:ext cx="5123119" cy="2324564"/>
                      </a:xfrm>
                      <a:prstGeom prst="rect">
                        <a:avLst/>
                      </a:prstGeom>
                      <a:noFill/>
                      <a:ln>
                        <a:noFill/>
                      </a:ln>
                      <a:effectLst/>
                    </p:spPr>
                  </p:pic>
                </p:oleObj>
              </mc:Fallback>
            </mc:AlternateContent>
          </a:graphicData>
        </a:graphic>
      </p:graphicFrame>
      <p:pic>
        <p:nvPicPr>
          <p:cNvPr id="7" name="Picture 23" descr="ls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85870" y="4255118"/>
            <a:ext cx="3593886" cy="25097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矩形 13"/>
          <p:cNvSpPr/>
          <p:nvPr/>
        </p:nvSpPr>
        <p:spPr>
          <a:xfrm>
            <a:off x="8889588" y="2636912"/>
            <a:ext cx="146907" cy="24378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8766974" y="2341428"/>
                <a:ext cx="377026" cy="313932"/>
              </a:xfrm>
              <a:prstGeom prst="rect">
                <a:avLst/>
              </a:prstGeom>
            </p:spPr>
            <p:txBody>
              <a:bodyPr wrap="none">
                <a:spAutoFit/>
              </a:bodyPr>
              <a:lstStyle/>
              <a:p>
                <a:pPr>
                  <a:lnSpc>
                    <a:spcPct val="80000"/>
                  </a:lnSpc>
                </a:pPr>
                <a14:m>
                  <m:oMathPara xmlns:m="http://schemas.openxmlformats.org/officeDocument/2006/math">
                    <m:oMathParaPr>
                      <m:jc m:val="centerGroup"/>
                    </m:oMathParaPr>
                    <m:oMath xmlns:m="http://schemas.openxmlformats.org/officeDocument/2006/math">
                      <m:r>
                        <a:rPr lang="en-US" altLang="zh-CN" b="1" i="1" smtClean="0">
                          <a:solidFill>
                            <a:schemeClr val="accent3">
                              <a:lumMod val="75000"/>
                            </a:schemeClr>
                          </a:solidFill>
                          <a:latin typeface="Cambria Math" panose="02040503050406030204" pitchFamily="18" charset="0"/>
                        </a:rPr>
                        <m:t>𝒒</m:t>
                      </m:r>
                    </m:oMath>
                  </m:oMathPara>
                </a14:m>
                <a:endParaRPr lang="en-US" altLang="zh-CN" b="1" i="1" dirty="0">
                  <a:solidFill>
                    <a:schemeClr val="accent3">
                      <a:lumMod val="75000"/>
                    </a:schemeClr>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8766974" y="2341428"/>
                <a:ext cx="377026" cy="313932"/>
              </a:xfrm>
              <a:prstGeom prst="rect">
                <a:avLst/>
              </a:prstGeom>
              <a:blipFill rotWithShape="0">
                <a:blip r:embed="rId8"/>
                <a:stretch>
                  <a:fillRect b="-9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421421" y="5719031"/>
                <a:ext cx="24507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A</m:t>
                      </m:r>
                      <m:r>
                        <a:rPr lang="en-US" altLang="zh-CN" i="1">
                          <a:latin typeface="Cambria Math" panose="02040503050406030204" pitchFamily="18" charset="0"/>
                        </a:rPr>
                        <m:t>=</m:t>
                      </m:r>
                      <m:r>
                        <a:rPr lang="en-US" altLang="zh-CN" i="1">
                          <a:latin typeface="Cambria Math" panose="02040503050406030204" pitchFamily="18" charset="0"/>
                        </a:rPr>
                        <m:t>𝑈</m:t>
                      </m:r>
                      <m:r>
                        <m:rPr>
                          <m:sty m:val="p"/>
                        </m:rPr>
                        <a:rPr lang="el-GR" altLang="zh-CN" i="0" dirty="0" smtClean="0">
                          <a:latin typeface="Cambria Math" panose="02040503050406030204" pitchFamily="18" charset="0"/>
                          <a:ea typeface="Cambria Math" panose="02040503050406030204" pitchFamily="18" charset="0"/>
                        </a:rPr>
                        <m:t>Σ</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𝑉</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A</m:t>
                              </m:r>
                            </m:e>
                            <m:sup>
                              <m:r>
                                <a:rPr lang="en-US" altLang="zh-CN" b="0" i="0" smtClean="0">
                                  <a:latin typeface="Cambria Math" panose="02040503050406030204" pitchFamily="18" charset="0"/>
                                </a:rPr>
                                <m:t>′</m:t>
                              </m:r>
                            </m:sup>
                          </m:sSup>
                          <m:r>
                            <m:rPr>
                              <m:sty m:val="p"/>
                            </m:rPr>
                            <a:rPr lang="en-US" altLang="zh-CN" b="0" i="0" smtClean="0">
                              <a:latin typeface="Cambria Math" panose="02040503050406030204" pitchFamily="18" charset="0"/>
                            </a:rPr>
                            <m:t>U</m:t>
                          </m:r>
                          <m:r>
                            <m:rPr>
                              <m:sty m:val="p"/>
                            </m:rPr>
                            <a:rPr lang="el-GR" altLang="zh-CN" dirty="0">
                              <a:latin typeface="Cambria Math" panose="02040503050406030204" pitchFamily="18" charset="0"/>
                              <a:ea typeface="Cambria Math" panose="02040503050406030204" pitchFamily="18" charset="0"/>
                            </a:rPr>
                            <m:t>Σ</m:t>
                          </m:r>
                        </m:e>
                        <m:sup>
                          <m:r>
                            <a:rPr lang="en-US" altLang="zh-CN" b="0" i="1" smtClean="0">
                              <a:latin typeface="Cambria Math" panose="02040503050406030204" pitchFamily="18" charset="0"/>
                            </a:rPr>
                            <m:t>−1</m:t>
                          </m:r>
                        </m:sup>
                      </m:sSup>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5421421" y="5719031"/>
                <a:ext cx="2450734"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084168" y="6168842"/>
                <a:ext cx="1573572" cy="3992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chemeClr val="accent3">
                                  <a:lumMod val="75000"/>
                                </a:schemeClr>
                              </a:solidFill>
                              <a:latin typeface="Cambria Math" panose="02040503050406030204" pitchFamily="18" charset="0"/>
                            </a:rPr>
                          </m:ctrlPr>
                        </m:sSubPr>
                        <m:e>
                          <m:r>
                            <a:rPr lang="en-US" altLang="zh-CN" b="1" i="1">
                              <a:solidFill>
                                <a:schemeClr val="accent3">
                                  <a:lumMod val="75000"/>
                                </a:schemeClr>
                              </a:solidFill>
                              <a:latin typeface="Cambria Math" panose="02040503050406030204" pitchFamily="18" charset="0"/>
                            </a:rPr>
                            <m:t>𝑽</m:t>
                          </m:r>
                        </m:e>
                        <m:sub>
                          <m:r>
                            <a:rPr lang="en-US" altLang="zh-CN" b="1" i="1">
                              <a:solidFill>
                                <a:schemeClr val="accent3">
                                  <a:lumMod val="75000"/>
                                </a:schemeClr>
                              </a:solidFill>
                              <a:latin typeface="Cambria Math" panose="02040503050406030204" pitchFamily="18" charset="0"/>
                            </a:rPr>
                            <m:t>𝒒</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b="1" i="1">
                                  <a:solidFill>
                                    <a:schemeClr val="accent3">
                                      <a:lumMod val="75000"/>
                                    </a:schemeClr>
                                  </a:solidFill>
                                  <a:latin typeface="Cambria Math" panose="02040503050406030204" pitchFamily="18" charset="0"/>
                                </a:rPr>
                                <m:t>𝒒</m:t>
                              </m:r>
                              <m:r>
                                <m:rPr>
                                  <m:nor/>
                                </m:rPr>
                                <a:rPr lang="en-US" altLang="zh-CN" b="1" i="1" dirty="0">
                                  <a:solidFill>
                                    <a:schemeClr val="accent3">
                                      <a:lumMod val="75000"/>
                                    </a:schemeClr>
                                  </a:solidFill>
                                </a:rPr>
                                <m:t> </m:t>
                              </m:r>
                            </m:e>
                            <m:sup>
                              <m:r>
                                <a:rPr lang="en-US" altLang="zh-CN">
                                  <a:latin typeface="Cambria Math" panose="02040503050406030204" pitchFamily="18" charset="0"/>
                                </a:rPr>
                                <m:t>′</m:t>
                              </m:r>
                            </m:sup>
                          </m:sSup>
                          <m:r>
                            <m:rPr>
                              <m:sty m:val="p"/>
                            </m:rPr>
                            <a:rPr lang="en-US" altLang="zh-CN">
                              <a:latin typeface="Cambria Math" panose="02040503050406030204" pitchFamily="18" charset="0"/>
                            </a:rPr>
                            <m:t>U</m:t>
                          </m:r>
                          <m:r>
                            <m:rPr>
                              <m:sty m:val="p"/>
                            </m:rPr>
                            <a:rPr lang="el-GR" altLang="zh-CN" dirty="0">
                              <a:latin typeface="Cambria Math" panose="02040503050406030204" pitchFamily="18" charset="0"/>
                              <a:ea typeface="Cambria Math" panose="02040503050406030204" pitchFamily="18" charset="0"/>
                            </a:rPr>
                            <m:t>Σ</m:t>
                          </m:r>
                        </m:e>
                        <m:sup>
                          <m:r>
                            <a:rPr lang="en-US" altLang="zh-CN" i="1">
                              <a:latin typeface="Cambria Math" panose="02040503050406030204" pitchFamily="18" charset="0"/>
                            </a:rPr>
                            <m:t>−1</m:t>
                          </m:r>
                        </m:sup>
                      </m:sSup>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6084168" y="6168842"/>
                <a:ext cx="1573572" cy="399276"/>
              </a:xfrm>
              <a:prstGeom prst="rect">
                <a:avLst/>
              </a:prstGeom>
              <a:blipFill>
                <a:blip r:embed="rId10"/>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763688" y="5518150"/>
                <a:ext cx="498790" cy="3943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solidFill>
                                <a:schemeClr val="accent3">
                                  <a:lumMod val="75000"/>
                                </a:schemeClr>
                              </a:solidFill>
                              <a:latin typeface="Cambria Math" panose="02040503050406030204" pitchFamily="18" charset="0"/>
                            </a:rPr>
                          </m:ctrlPr>
                        </m:sSubPr>
                        <m:e>
                          <m:r>
                            <a:rPr lang="en-US" altLang="zh-CN" b="1" i="1">
                              <a:solidFill>
                                <a:schemeClr val="accent3">
                                  <a:lumMod val="75000"/>
                                </a:schemeClr>
                              </a:solidFill>
                              <a:latin typeface="Cambria Math" panose="02040503050406030204" pitchFamily="18" charset="0"/>
                            </a:rPr>
                            <m:t>𝑽</m:t>
                          </m:r>
                        </m:e>
                        <m:sub>
                          <m:r>
                            <a:rPr lang="en-US" altLang="zh-CN" b="1" i="1">
                              <a:solidFill>
                                <a:schemeClr val="accent3">
                                  <a:lumMod val="75000"/>
                                </a:schemeClr>
                              </a:solidFill>
                              <a:latin typeface="Cambria Math" panose="02040503050406030204" pitchFamily="18" charset="0"/>
                            </a:rPr>
                            <m:t>𝒒</m:t>
                          </m:r>
                        </m:sub>
                      </m:sSub>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1763688" y="5518150"/>
                <a:ext cx="498790" cy="394339"/>
              </a:xfrm>
              <a:prstGeom prst="rect">
                <a:avLst/>
              </a:prstGeom>
              <a:blipFill rotWithShape="0">
                <a:blip r:embed="rId11"/>
                <a:stretch>
                  <a:fillRect b="-4615"/>
                </a:stretch>
              </a:blipFill>
            </p:spPr>
            <p:txBody>
              <a:bodyPr/>
              <a:lstStyle/>
              <a:p>
                <a:r>
                  <a:rPr lang="zh-CN" altLang="en-US">
                    <a:noFill/>
                  </a:rPr>
                  <a:t> </a:t>
                </a:r>
              </a:p>
            </p:txBody>
          </p:sp>
        </mc:Fallback>
      </mc:AlternateContent>
      <p:sp>
        <p:nvSpPr>
          <p:cNvPr id="19" name="椭圆 18"/>
          <p:cNvSpPr/>
          <p:nvPr/>
        </p:nvSpPr>
        <p:spPr>
          <a:xfrm>
            <a:off x="1870330" y="5789813"/>
            <a:ext cx="143810" cy="14401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43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Pseudo Inverse</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0"/>
                <a:r>
                  <a:rPr lang="en-US" altLang="zh-CN" sz="2000" dirty="0">
                    <a:solidFill>
                      <a:srgbClr val="000000"/>
                    </a:solidFill>
                    <a:latin typeface="+mj-lt"/>
                    <a:cs typeface="Arial" panose="020B0604020202020204" pitchFamily="34" charset="0"/>
                  </a:rPr>
                  <a:t>Non-square m-by-n matrix </a:t>
                </a:r>
                <a14:m>
                  <m:oMath xmlns:m="http://schemas.openxmlformats.org/officeDocument/2006/math">
                    <m:r>
                      <a:rPr lang="en-US" altLang="zh-CN" sz="2000" i="1" dirty="0" smtClean="0">
                        <a:solidFill>
                          <a:srgbClr val="000000"/>
                        </a:solidFill>
                        <a:latin typeface="Cambria Math" panose="02040503050406030204" pitchFamily="18" charset="0"/>
                        <a:cs typeface="Arial" panose="020B0604020202020204" pitchFamily="34" charset="0"/>
                      </a:rPr>
                      <m:t>𝐴</m:t>
                    </m:r>
                  </m:oMath>
                </a14:m>
                <a:r>
                  <a:rPr lang="en-US" altLang="zh-CN" sz="2000" dirty="0">
                    <a:solidFill>
                      <a:srgbClr val="000000"/>
                    </a:solidFill>
                    <a:latin typeface="+mj-lt"/>
                    <a:cs typeface="Arial" panose="020B0604020202020204" pitchFamily="34" charset="0"/>
                  </a:rPr>
                  <a:t> typically has no inverse</a:t>
                </a:r>
              </a:p>
              <a:p>
                <a:pPr lvl="0"/>
                <a:endParaRPr lang="en-US" altLang="zh-CN" sz="2000" dirty="0">
                  <a:solidFill>
                    <a:srgbClr val="000000"/>
                  </a:solidFill>
                  <a:latin typeface="+mj-lt"/>
                  <a:cs typeface="Arial" panose="020B0604020202020204" pitchFamily="34" charset="0"/>
                </a:endParaRPr>
              </a:p>
              <a:p>
                <a:pPr lvl="0"/>
                <a:r>
                  <a:rPr lang="zh-CN" altLang="zh-CN" sz="2000" dirty="0">
                    <a:solidFill>
                      <a:srgbClr val="000000"/>
                    </a:solidFill>
                    <a:latin typeface="+mj-lt"/>
                    <a:cs typeface="Arial" panose="020B0604020202020204" pitchFamily="34" charset="0"/>
                  </a:rPr>
                  <a:t>Moore-Penrose generalized</a:t>
                </a:r>
                <a:r>
                  <a:rPr lang="zh-CN" altLang="zh-CN" sz="2000" dirty="0">
                    <a:solidFill>
                      <a:srgbClr val="006699"/>
                    </a:solidFill>
                    <a:latin typeface="+mj-lt"/>
                    <a:cs typeface="Arial" panose="020B0604020202020204" pitchFamily="34" charset="0"/>
                    <a:hlinkClick r:id="rId2"/>
                  </a:rPr>
                  <a:t> inverse</a:t>
                </a:r>
                <a:r>
                  <a:rPr lang="zh-CN" altLang="zh-CN" sz="2000" dirty="0">
                    <a:solidFill>
                      <a:srgbClr val="000000"/>
                    </a:solidFill>
                    <a:latin typeface="+mj-lt"/>
                    <a:cs typeface="Arial" panose="020B0604020202020204" pitchFamily="34" charset="0"/>
                  </a:rPr>
                  <a:t> is a</a:t>
                </a:r>
                <a:r>
                  <a:rPr lang="en-US" altLang="zh-CN" sz="2000" dirty="0">
                    <a:solidFill>
                      <a:srgbClr val="000000"/>
                    </a:solidFill>
                    <a:latin typeface="+mj-lt"/>
                    <a:cs typeface="Arial" panose="020B0604020202020204" pitchFamily="34" charset="0"/>
                  </a:rPr>
                  <a:t>n n-by-m matrix </a:t>
                </a:r>
                <a14:m>
                  <m:oMath xmlns:m="http://schemas.openxmlformats.org/officeDocument/2006/math">
                    <m:sSup>
                      <m:sSupPr>
                        <m:ctrlPr>
                          <a:rPr lang="en-US" altLang="zh-CN" sz="2000" i="1" dirty="0" smtClean="0">
                            <a:solidFill>
                              <a:srgbClr val="000000"/>
                            </a:solidFill>
                            <a:latin typeface="Cambria Math" panose="02040503050406030204" pitchFamily="18" charset="0"/>
                            <a:cs typeface="Arial" panose="020B0604020202020204" pitchFamily="34" charset="0"/>
                          </a:rPr>
                        </m:ctrlPr>
                      </m:sSupPr>
                      <m:e>
                        <m:r>
                          <a:rPr lang="en-US" altLang="zh-CN" sz="2000" b="0" i="1" dirty="0" smtClean="0">
                            <a:solidFill>
                              <a:srgbClr val="000000"/>
                            </a:solidFill>
                            <a:latin typeface="Cambria Math" panose="02040503050406030204" pitchFamily="18" charset="0"/>
                            <a:cs typeface="Arial" panose="020B0604020202020204" pitchFamily="34" charset="0"/>
                          </a:rPr>
                          <m:t>𝐴</m:t>
                        </m:r>
                      </m:e>
                      <m:sup>
                        <m:r>
                          <a:rPr lang="en-US" altLang="zh-CN" sz="2000" b="0" i="1" dirty="0" smtClean="0">
                            <a:solidFill>
                              <a:srgbClr val="000000"/>
                            </a:solidFill>
                            <a:latin typeface="Cambria Math" panose="02040503050406030204" pitchFamily="18" charset="0"/>
                            <a:cs typeface="Arial" panose="020B0604020202020204" pitchFamily="34" charset="0"/>
                          </a:rPr>
                          <m:t>+</m:t>
                        </m:r>
                      </m:sup>
                    </m:sSup>
                    <m:r>
                      <a:rPr lang="en-US" altLang="zh-CN" sz="2000" b="0" i="1" dirty="0" smtClean="0">
                        <a:solidFill>
                          <a:srgbClr val="000000"/>
                        </a:solidFill>
                        <a:latin typeface="Cambria Math" panose="02040503050406030204" pitchFamily="18" charset="0"/>
                        <a:cs typeface="Arial" panose="020B0604020202020204" pitchFamily="34" charset="0"/>
                      </a:rPr>
                      <m:t> </m:t>
                    </m:r>
                  </m:oMath>
                </a14:m>
                <a:r>
                  <a:rPr lang="en-US" altLang="zh-CN" sz="2000" dirty="0">
                    <a:solidFill>
                      <a:srgbClr val="000000"/>
                    </a:solidFill>
                    <a:latin typeface="+mj-lt"/>
                    <a:cs typeface="Arial" panose="020B0604020202020204" pitchFamily="34" charset="0"/>
                  </a:rPr>
                  <a:t>such that</a:t>
                </a:r>
                <a:r>
                  <a:rPr lang="zh-CN" altLang="zh-CN" sz="2000" dirty="0">
                    <a:solidFill>
                      <a:srgbClr val="000000"/>
                    </a:solidFill>
                    <a:latin typeface="+mj-lt"/>
                    <a:cs typeface="Arial" panose="020B0604020202020204" pitchFamily="34" charset="0"/>
                  </a:rPr>
                  <a:t> </a:t>
                </a:r>
                <a:r>
                  <a:rPr lang="zh-CN" altLang="zh-CN" sz="2000" dirty="0">
                    <a:latin typeface="+mj-lt"/>
                  </a:rPr>
                  <a:t>  </a:t>
                </a:r>
                <a:endParaRPr lang="en-US" altLang="zh-CN" sz="2000" dirty="0">
                  <a:latin typeface="+mj-lt"/>
                </a:endParaRPr>
              </a:p>
              <a:p>
                <a:pPr lvl="1"/>
                <a14:m>
                  <m:oMath xmlns:m="http://schemas.openxmlformats.org/officeDocument/2006/math">
                    <m:r>
                      <a:rPr lang="en-US" altLang="zh-CN" sz="1600" b="0" i="1" smtClean="0">
                        <a:latin typeface="Cambria Math" panose="02040503050406030204" pitchFamily="18" charset="0"/>
                      </a:rPr>
                      <m:t>𝐴</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𝐴</m:t>
                    </m:r>
                    <m:r>
                      <a:rPr lang="en-US" altLang="zh-CN" sz="1600" b="0" i="1" dirty="0" smtClean="0">
                        <a:solidFill>
                          <a:srgbClr val="000000"/>
                        </a:solidFill>
                        <a:latin typeface="Cambria Math" panose="02040503050406030204" pitchFamily="18" charset="0"/>
                        <a:cs typeface="Arial" panose="020B0604020202020204" pitchFamily="34" charset="0"/>
                      </a:rPr>
                      <m:t>=</m:t>
                    </m:r>
                    <m:r>
                      <a:rPr lang="en-US" altLang="zh-CN" sz="1600" b="0" i="1" dirty="0" smtClean="0">
                        <a:solidFill>
                          <a:srgbClr val="000000"/>
                        </a:solidFill>
                        <a:latin typeface="Cambria Math" panose="02040503050406030204" pitchFamily="18" charset="0"/>
                        <a:cs typeface="Arial" panose="020B0604020202020204" pitchFamily="34" charset="0"/>
                      </a:rPr>
                      <m:t>𝐴</m:t>
                    </m:r>
                    <m:r>
                      <a:rPr lang="en-US" altLang="zh-CN" sz="1600" b="0" i="1" dirty="0" smtClean="0">
                        <a:solidFill>
                          <a:srgbClr val="000000"/>
                        </a:solidFill>
                        <a:latin typeface="Cambria Math" panose="02040503050406030204" pitchFamily="18" charset="0"/>
                        <a:cs typeface="Arial" panose="020B0604020202020204" pitchFamily="34" charset="0"/>
                      </a:rPr>
                      <m:t>,</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𝐴</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m:t>
                    </m:r>
                    <m:sSup>
                      <m:sSupPr>
                        <m:ctrlPr>
                          <a:rPr lang="en-US" altLang="zh-CN" sz="1600" b="0" i="1" dirty="0" smtClean="0">
                            <a:solidFill>
                              <a:srgbClr val="000000"/>
                            </a:solidFill>
                            <a:latin typeface="Cambria Math" panose="02040503050406030204" pitchFamily="18" charset="0"/>
                            <a:cs typeface="Arial" panose="020B0604020202020204" pitchFamily="34" charset="0"/>
                          </a:rPr>
                        </m:ctrlPr>
                      </m:sSupPr>
                      <m:e>
                        <m:d>
                          <m:dPr>
                            <m:ctrlPr>
                              <a:rPr lang="en-US" altLang="zh-CN" sz="1600" b="0" i="1" dirty="0" smtClean="0">
                                <a:solidFill>
                                  <a:srgbClr val="000000"/>
                                </a:solidFill>
                                <a:latin typeface="Cambria Math" panose="02040503050406030204" pitchFamily="18" charset="0"/>
                                <a:cs typeface="Arial" panose="020B0604020202020204" pitchFamily="34" charset="0"/>
                              </a:rPr>
                            </m:ctrlPr>
                          </m:dPr>
                          <m:e>
                            <m:r>
                              <a:rPr lang="en-US" altLang="zh-CN" sz="1600" b="0" i="1" dirty="0" smtClean="0">
                                <a:solidFill>
                                  <a:srgbClr val="000000"/>
                                </a:solidFill>
                                <a:latin typeface="Cambria Math" panose="02040503050406030204" pitchFamily="18" charset="0"/>
                                <a:cs typeface="Arial" panose="020B0604020202020204" pitchFamily="34" charset="0"/>
                              </a:rPr>
                              <m:t>𝐴</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e>
                        </m:d>
                      </m:e>
                      <m:sup>
                        <m:r>
                          <a:rPr lang="en-US" altLang="zh-CN" sz="1600" b="0" i="1" dirty="0" smtClean="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m:t>
                    </m:r>
                    <m:r>
                      <a:rPr lang="en-US" altLang="zh-CN" sz="1600" b="0" i="1" dirty="0" smtClean="0">
                        <a:solidFill>
                          <a:srgbClr val="000000"/>
                        </a:solidFill>
                        <a:latin typeface="Cambria Math" panose="02040503050406030204" pitchFamily="18" charset="0"/>
                        <a:cs typeface="Arial" panose="020B0604020202020204" pitchFamily="34" charset="0"/>
                      </a:rPr>
                      <m:t>𝐴</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0" dirty="0" smtClean="0">
                        <a:solidFill>
                          <a:srgbClr val="000000"/>
                        </a:solidFill>
                        <a:latin typeface="Cambria Math" panose="02040503050406030204" pitchFamily="18" charset="0"/>
                        <a:cs typeface="Arial" panose="020B0604020202020204" pitchFamily="34" charset="0"/>
                      </a:rPr>
                      <m:t>,</m:t>
                    </m:r>
                    <m:sSup>
                      <m:sSupPr>
                        <m:ctrlPr>
                          <a:rPr lang="en-US" altLang="zh-CN" sz="1600" b="0" i="1" dirty="0" smtClean="0">
                            <a:solidFill>
                              <a:srgbClr val="000000"/>
                            </a:solidFill>
                            <a:latin typeface="Cambria Math" panose="02040503050406030204" pitchFamily="18" charset="0"/>
                            <a:cs typeface="Arial" panose="020B0604020202020204" pitchFamily="34" charset="0"/>
                          </a:rPr>
                        </m:ctrlPr>
                      </m:sSupPr>
                      <m:e>
                        <m:d>
                          <m:dPr>
                            <m:ctrlPr>
                              <a:rPr lang="en-US" altLang="zh-CN" sz="1600" b="0" i="1" dirty="0" smtClean="0">
                                <a:solidFill>
                                  <a:srgbClr val="000000"/>
                                </a:solidFill>
                                <a:latin typeface="Cambria Math" panose="02040503050406030204" pitchFamily="18" charset="0"/>
                                <a:cs typeface="Arial" panose="020B0604020202020204" pitchFamily="34" charset="0"/>
                              </a:rPr>
                            </m:ctrlPr>
                          </m:dPr>
                          <m:e>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m:rPr>
                                <m:sty m:val="p"/>
                              </m:rPr>
                              <a:rPr lang="en-US" altLang="zh-CN" sz="1600" b="0" i="0" dirty="0" smtClean="0">
                                <a:solidFill>
                                  <a:srgbClr val="000000"/>
                                </a:solidFill>
                                <a:latin typeface="Cambria Math" panose="02040503050406030204" pitchFamily="18" charset="0"/>
                                <a:cs typeface="Arial" panose="020B0604020202020204" pitchFamily="34" charset="0"/>
                              </a:rPr>
                              <m:t>A</m:t>
                            </m:r>
                          </m:e>
                        </m:d>
                      </m:e>
                      <m:sup>
                        <m:r>
                          <a:rPr lang="en-US" altLang="zh-CN" sz="1600" b="0" i="0" dirty="0" smtClean="0">
                            <a:solidFill>
                              <a:srgbClr val="000000"/>
                            </a:solidFill>
                            <a:latin typeface="Cambria Math" panose="02040503050406030204" pitchFamily="18" charset="0"/>
                            <a:cs typeface="Arial" panose="020B0604020202020204" pitchFamily="34" charset="0"/>
                          </a:rPr>
                          <m:t>′</m:t>
                        </m:r>
                      </m:sup>
                    </m:sSup>
                    <m:r>
                      <a:rPr lang="en-US" altLang="zh-CN" sz="1600" b="0" i="0" dirty="0" smtClean="0">
                        <a:solidFill>
                          <a:srgbClr val="000000"/>
                        </a:solidFill>
                        <a:latin typeface="Cambria Math" panose="02040503050406030204" pitchFamily="18" charset="0"/>
                        <a:cs typeface="Arial" panose="020B0604020202020204" pitchFamily="34" charset="0"/>
                      </a:rPr>
                      <m:t>=</m:t>
                    </m:r>
                    <m:sSup>
                      <m:sSupPr>
                        <m:ctrlPr>
                          <a:rPr lang="en-US" altLang="zh-CN" sz="1600" i="1" dirty="0">
                            <a:solidFill>
                              <a:srgbClr val="000000"/>
                            </a:solidFill>
                            <a:latin typeface="Cambria Math" panose="02040503050406030204" pitchFamily="18" charset="0"/>
                            <a:cs typeface="Arial" panose="020B0604020202020204" pitchFamily="34" charset="0"/>
                          </a:rPr>
                        </m:ctrlPr>
                      </m:sSupPr>
                      <m:e>
                        <m:r>
                          <a:rPr lang="en-US" altLang="zh-CN" sz="1600" i="1" dirty="0">
                            <a:solidFill>
                              <a:srgbClr val="000000"/>
                            </a:solidFill>
                            <a:latin typeface="Cambria Math" panose="02040503050406030204" pitchFamily="18" charset="0"/>
                            <a:cs typeface="Arial" panose="020B0604020202020204" pitchFamily="34" charset="0"/>
                          </a:rPr>
                          <m:t>𝐴</m:t>
                        </m:r>
                      </m:e>
                      <m:sup>
                        <m:r>
                          <a:rPr lang="en-US" altLang="zh-CN" sz="1600" i="1" dirty="0">
                            <a:solidFill>
                              <a:srgbClr val="000000"/>
                            </a:solidFill>
                            <a:latin typeface="Cambria Math" panose="02040503050406030204" pitchFamily="18" charset="0"/>
                            <a:cs typeface="Arial" panose="020B0604020202020204" pitchFamily="34" charset="0"/>
                          </a:rPr>
                          <m:t>+</m:t>
                        </m:r>
                      </m:sup>
                    </m:sSup>
                    <m:r>
                      <a:rPr lang="en-US" altLang="zh-CN" sz="1600" b="0" i="1" dirty="0" smtClean="0">
                        <a:solidFill>
                          <a:srgbClr val="000000"/>
                        </a:solidFill>
                        <a:latin typeface="Cambria Math" panose="02040503050406030204" pitchFamily="18" charset="0"/>
                        <a:cs typeface="Arial" panose="020B0604020202020204" pitchFamily="34" charset="0"/>
                      </a:rPr>
                      <m:t>𝐴</m:t>
                    </m:r>
                  </m:oMath>
                </a14:m>
                <a:endParaRPr lang="en-US" altLang="zh-CN" sz="1600" dirty="0">
                  <a:latin typeface="+mj-lt"/>
                </a:endParaRPr>
              </a:p>
              <a:p>
                <a:pPr lvl="1"/>
                <a:endParaRPr lang="en-US" altLang="zh-CN" sz="1600" dirty="0">
                  <a:latin typeface="+mj-lt"/>
                </a:endParaRPr>
              </a:p>
              <a:p>
                <a:r>
                  <a:rPr lang="en-US" altLang="zh-CN" sz="2000" dirty="0">
                    <a:latin typeface="+mj-lt"/>
                  </a:rPr>
                  <a:t>Can be defined as the solution of the following linear system</a:t>
                </a:r>
              </a:p>
              <a:p>
                <a:pPr lvl="1"/>
                <a14:m>
                  <m:oMath xmlns:m="http://schemas.openxmlformats.org/officeDocument/2006/math">
                    <m:r>
                      <a:rPr lang="en-US" altLang="zh-CN" sz="2000" b="0" i="1" dirty="0" smtClean="0">
                        <a:solidFill>
                          <a:srgbClr val="000000"/>
                        </a:solidFill>
                        <a:latin typeface="Cambria Math" panose="02040503050406030204" pitchFamily="18" charset="0"/>
                        <a:cs typeface="Arial" panose="020B0604020202020204" pitchFamily="34" charset="0"/>
                      </a:rPr>
                      <m:t>𝐴𝑥</m:t>
                    </m:r>
                    <m:r>
                      <a:rPr lang="en-US" altLang="zh-CN" sz="2000" b="0" i="1" dirty="0" smtClean="0">
                        <a:solidFill>
                          <a:srgbClr val="000000"/>
                        </a:solidFill>
                        <a:latin typeface="Cambria Math" panose="02040503050406030204" pitchFamily="18" charset="0"/>
                        <a:cs typeface="Arial" panose="020B0604020202020204" pitchFamily="34" charset="0"/>
                      </a:rPr>
                      <m:t>=</m:t>
                    </m:r>
                    <m:r>
                      <a:rPr lang="en-US" altLang="zh-CN" sz="2000" b="0" i="1" dirty="0" smtClean="0">
                        <a:solidFill>
                          <a:srgbClr val="000000"/>
                        </a:solidFill>
                        <a:latin typeface="Cambria Math" panose="02040503050406030204" pitchFamily="18" charset="0"/>
                        <a:cs typeface="Arial" panose="020B0604020202020204" pitchFamily="34" charset="0"/>
                      </a:rPr>
                      <m:t>𝑏</m:t>
                    </m:r>
                    <m:r>
                      <a:rPr lang="en-US" altLang="zh-CN" sz="2000" b="0" i="1" dirty="0" smtClean="0">
                        <a:solidFill>
                          <a:srgbClr val="000000"/>
                        </a:solidFill>
                        <a:latin typeface="Cambria Math" panose="02040503050406030204" pitchFamily="18" charset="0"/>
                        <a:cs typeface="Arial" panose="020B0604020202020204" pitchFamily="34" charset="0"/>
                      </a:rPr>
                      <m:t>, </m:t>
                    </m:r>
                    <m:r>
                      <a:rPr lang="en-US" altLang="zh-CN" sz="2000" b="0" i="1" dirty="0" smtClean="0">
                        <a:solidFill>
                          <a:srgbClr val="000000"/>
                        </a:solidFill>
                        <a:latin typeface="Cambria Math" panose="02040503050406030204" pitchFamily="18" charset="0"/>
                        <a:cs typeface="Arial" panose="020B0604020202020204" pitchFamily="34" charset="0"/>
                      </a:rPr>
                      <m:t>𝑥</m:t>
                    </m:r>
                    <m:r>
                      <a:rPr lang="en-US" altLang="zh-CN" sz="2000" b="0" i="1" dirty="0" smtClean="0">
                        <a:solidFill>
                          <a:srgbClr val="000000"/>
                        </a:solidFill>
                        <a:latin typeface="Cambria Math" panose="02040503050406030204" pitchFamily="18" charset="0"/>
                        <a:cs typeface="Arial" panose="020B0604020202020204" pitchFamily="34" charset="0"/>
                      </a:rPr>
                      <m:t>=</m:t>
                    </m:r>
                    <m:sSup>
                      <m:sSupPr>
                        <m:ctrlPr>
                          <a:rPr lang="en-US" altLang="zh-CN" sz="2000" i="1" dirty="0">
                            <a:solidFill>
                              <a:srgbClr val="000000"/>
                            </a:solidFill>
                            <a:latin typeface="Cambria Math" panose="02040503050406030204" pitchFamily="18" charset="0"/>
                            <a:cs typeface="Arial" panose="020B0604020202020204" pitchFamily="34" charset="0"/>
                          </a:rPr>
                        </m:ctrlPr>
                      </m:sSupPr>
                      <m:e>
                        <m:r>
                          <a:rPr lang="en-US" altLang="zh-CN" sz="2000" b="0" i="1" dirty="0" smtClean="0">
                            <a:solidFill>
                              <a:srgbClr val="000000"/>
                            </a:solidFill>
                            <a:latin typeface="Cambria Math" panose="02040503050406030204" pitchFamily="18" charset="0"/>
                            <a:cs typeface="Arial" panose="020B0604020202020204" pitchFamily="34" charset="0"/>
                          </a:rPr>
                          <m:t>(</m:t>
                        </m:r>
                        <m:sSup>
                          <m:sSupPr>
                            <m:ctrlPr>
                              <a:rPr lang="en-US" altLang="zh-CN" sz="2000" b="0" i="1" dirty="0" smtClean="0">
                                <a:solidFill>
                                  <a:srgbClr val="000000"/>
                                </a:solidFill>
                                <a:latin typeface="Cambria Math" panose="02040503050406030204" pitchFamily="18" charset="0"/>
                                <a:cs typeface="Arial" panose="020B0604020202020204" pitchFamily="34" charset="0"/>
                              </a:rPr>
                            </m:ctrlPr>
                          </m:sSupPr>
                          <m:e>
                            <m:r>
                              <a:rPr lang="en-US" altLang="zh-CN" sz="2000" b="0" i="1" dirty="0" smtClean="0">
                                <a:solidFill>
                                  <a:srgbClr val="000000"/>
                                </a:solidFill>
                                <a:latin typeface="Cambria Math" panose="02040503050406030204" pitchFamily="18" charset="0"/>
                                <a:cs typeface="Arial" panose="020B0604020202020204" pitchFamily="34" charset="0"/>
                              </a:rPr>
                              <m:t>𝐴</m:t>
                            </m:r>
                          </m:e>
                          <m:sup>
                            <m:r>
                              <a:rPr lang="en-US" altLang="zh-CN" sz="2000" b="0" i="1" dirty="0" smtClean="0">
                                <a:solidFill>
                                  <a:srgbClr val="000000"/>
                                </a:solidFill>
                                <a:latin typeface="Cambria Math" panose="02040503050406030204" pitchFamily="18" charset="0"/>
                                <a:cs typeface="Arial" panose="020B0604020202020204" pitchFamily="34" charset="0"/>
                              </a:rPr>
                              <m:t>′</m:t>
                            </m:r>
                          </m:sup>
                        </m:sSup>
                        <m:r>
                          <a:rPr lang="en-US" altLang="zh-CN" sz="2000" b="0" i="1" dirty="0" smtClean="0">
                            <a:solidFill>
                              <a:srgbClr val="000000"/>
                            </a:solidFill>
                            <a:latin typeface="Cambria Math" panose="02040503050406030204" pitchFamily="18" charset="0"/>
                            <a:cs typeface="Arial" panose="020B0604020202020204" pitchFamily="34" charset="0"/>
                          </a:rPr>
                          <m:t>𝐴</m:t>
                        </m:r>
                        <m:r>
                          <a:rPr lang="en-US" altLang="zh-CN" sz="2000" b="0" i="1" dirty="0" smtClean="0">
                            <a:solidFill>
                              <a:srgbClr val="000000"/>
                            </a:solidFill>
                            <a:latin typeface="Cambria Math" panose="02040503050406030204" pitchFamily="18" charset="0"/>
                            <a:cs typeface="Arial" panose="020B0604020202020204" pitchFamily="34" charset="0"/>
                          </a:rPr>
                          <m:t>)</m:t>
                        </m:r>
                      </m:e>
                      <m:sup>
                        <m:r>
                          <a:rPr lang="en-US" altLang="zh-CN" sz="2000" b="0" i="1" dirty="0" smtClean="0">
                            <a:solidFill>
                              <a:srgbClr val="000000"/>
                            </a:solidFill>
                            <a:latin typeface="Cambria Math" panose="02040503050406030204" pitchFamily="18" charset="0"/>
                            <a:cs typeface="Arial" panose="020B0604020202020204" pitchFamily="34" charset="0"/>
                          </a:rPr>
                          <m:t>−1</m:t>
                        </m:r>
                      </m:sup>
                    </m:sSup>
                    <m:sSup>
                      <m:sSupPr>
                        <m:ctrlPr>
                          <a:rPr lang="en-US" altLang="zh-CN" sz="2000" b="0" i="1" dirty="0" smtClean="0">
                            <a:solidFill>
                              <a:srgbClr val="000000"/>
                            </a:solidFill>
                            <a:latin typeface="Cambria Math" panose="02040503050406030204" pitchFamily="18" charset="0"/>
                            <a:cs typeface="Arial" panose="020B0604020202020204" pitchFamily="34" charset="0"/>
                          </a:rPr>
                        </m:ctrlPr>
                      </m:sSupPr>
                      <m:e>
                        <m:r>
                          <a:rPr lang="en-US" altLang="zh-CN" sz="2000" b="0" i="1" dirty="0" smtClean="0">
                            <a:solidFill>
                              <a:srgbClr val="000000"/>
                            </a:solidFill>
                            <a:latin typeface="Cambria Math" panose="02040503050406030204" pitchFamily="18" charset="0"/>
                            <a:cs typeface="Arial" panose="020B0604020202020204" pitchFamily="34" charset="0"/>
                          </a:rPr>
                          <m:t>𝐴</m:t>
                        </m:r>
                      </m:e>
                      <m:sup>
                        <m:r>
                          <a:rPr lang="en-US" altLang="zh-CN" sz="2000" b="0" i="1" dirty="0" smtClean="0">
                            <a:solidFill>
                              <a:srgbClr val="000000"/>
                            </a:solidFill>
                            <a:latin typeface="Cambria Math" panose="02040503050406030204" pitchFamily="18" charset="0"/>
                            <a:cs typeface="Arial" panose="020B0604020202020204" pitchFamily="34" charset="0"/>
                          </a:rPr>
                          <m:t>′</m:t>
                        </m:r>
                      </m:sup>
                    </m:sSup>
                    <m:r>
                      <a:rPr lang="en-US" altLang="zh-CN" sz="2000" b="0" i="1" dirty="0" smtClean="0">
                        <a:solidFill>
                          <a:srgbClr val="000000"/>
                        </a:solidFill>
                        <a:latin typeface="Cambria Math" panose="02040503050406030204" pitchFamily="18" charset="0"/>
                        <a:cs typeface="Arial" panose="020B0604020202020204" pitchFamily="34" charset="0"/>
                      </a:rPr>
                      <m:t>𝑏</m:t>
                    </m:r>
                    <m:r>
                      <a:rPr lang="en-US" altLang="zh-CN" sz="2000" b="0" i="0" dirty="0" smtClean="0">
                        <a:solidFill>
                          <a:srgbClr val="000000"/>
                        </a:solidFill>
                        <a:latin typeface="Cambria Math" panose="02040503050406030204" pitchFamily="18" charset="0"/>
                        <a:cs typeface="Arial" panose="020B0604020202020204" pitchFamily="34" charset="0"/>
                      </a:rPr>
                      <m:t>, </m:t>
                    </m:r>
                    <m:r>
                      <m:rPr>
                        <m:sty m:val="p"/>
                      </m:rPr>
                      <a:rPr lang="en-US" altLang="zh-CN" sz="2000" b="0" i="0" dirty="0" smtClean="0">
                        <a:solidFill>
                          <a:srgbClr val="000000"/>
                        </a:solidFill>
                        <a:latin typeface="Cambria Math" panose="02040503050406030204" pitchFamily="18" charset="0"/>
                        <a:cs typeface="Arial" panose="020B0604020202020204" pitchFamily="34" charset="0"/>
                      </a:rPr>
                      <m:t>i</m:t>
                    </m:r>
                    <m:r>
                      <a:rPr lang="en-US" altLang="zh-CN" sz="2000" b="0" i="0" dirty="0" smtClean="0">
                        <a:solidFill>
                          <a:srgbClr val="000000"/>
                        </a:solidFill>
                        <a:latin typeface="Cambria Math" panose="02040503050406030204" pitchFamily="18" charset="0"/>
                        <a:cs typeface="Arial" panose="020B0604020202020204" pitchFamily="34" charset="0"/>
                      </a:rPr>
                      <m:t>.</m:t>
                    </m:r>
                    <m:r>
                      <m:rPr>
                        <m:sty m:val="p"/>
                      </m:rPr>
                      <a:rPr lang="en-US" altLang="zh-CN" sz="2000" b="0" i="0" dirty="0" smtClean="0">
                        <a:solidFill>
                          <a:srgbClr val="000000"/>
                        </a:solidFill>
                        <a:latin typeface="Cambria Math" panose="02040503050406030204" pitchFamily="18" charset="0"/>
                        <a:cs typeface="Arial" panose="020B0604020202020204" pitchFamily="34" charset="0"/>
                      </a:rPr>
                      <m:t>e</m:t>
                    </m:r>
                    <m:r>
                      <a:rPr lang="en-US" altLang="zh-CN" sz="2000" b="0" i="0" dirty="0" smtClean="0">
                        <a:solidFill>
                          <a:srgbClr val="000000"/>
                        </a:solidFill>
                        <a:latin typeface="Cambria Math" panose="02040503050406030204" pitchFamily="18" charset="0"/>
                        <a:cs typeface="Arial" panose="020B0604020202020204" pitchFamily="34" charset="0"/>
                      </a:rPr>
                      <m:t>., </m:t>
                    </m:r>
                    <m:r>
                      <m:rPr>
                        <m:sty m:val="p"/>
                      </m:rPr>
                      <a:rPr lang="en-US" altLang="zh-CN" sz="2000" b="0" i="0" dirty="0" smtClean="0">
                        <a:solidFill>
                          <a:srgbClr val="000000"/>
                        </a:solidFill>
                        <a:latin typeface="Cambria Math" panose="02040503050406030204" pitchFamily="18" charset="0"/>
                        <a:cs typeface="Arial" panose="020B0604020202020204" pitchFamily="34" charset="0"/>
                      </a:rPr>
                      <m:t>x</m:t>
                    </m:r>
                    <m:r>
                      <a:rPr lang="en-US" altLang="zh-CN" sz="2000" b="0" i="0" dirty="0" smtClean="0">
                        <a:solidFill>
                          <a:srgbClr val="000000"/>
                        </a:solidFill>
                        <a:latin typeface="Cambria Math" panose="02040503050406030204" pitchFamily="18" charset="0"/>
                        <a:cs typeface="Arial" panose="020B0604020202020204" pitchFamily="34" charset="0"/>
                      </a:rPr>
                      <m:t>=</m:t>
                    </m:r>
                    <m:sSup>
                      <m:sSupPr>
                        <m:ctrlPr>
                          <a:rPr lang="en-US" altLang="zh-CN" sz="2000" i="1" dirty="0">
                            <a:solidFill>
                              <a:srgbClr val="000000"/>
                            </a:solidFill>
                            <a:latin typeface="Cambria Math" panose="02040503050406030204" pitchFamily="18" charset="0"/>
                            <a:cs typeface="Arial" panose="020B0604020202020204" pitchFamily="34" charset="0"/>
                          </a:rPr>
                        </m:ctrlPr>
                      </m:sSupPr>
                      <m:e>
                        <m:r>
                          <a:rPr lang="en-US" altLang="zh-CN" sz="2000" i="1" dirty="0">
                            <a:solidFill>
                              <a:srgbClr val="000000"/>
                            </a:solidFill>
                            <a:latin typeface="Cambria Math" panose="02040503050406030204" pitchFamily="18" charset="0"/>
                            <a:cs typeface="Arial" panose="020B0604020202020204" pitchFamily="34" charset="0"/>
                          </a:rPr>
                          <m:t>𝐴</m:t>
                        </m:r>
                      </m:e>
                      <m:sup>
                        <m:r>
                          <a:rPr lang="en-US" altLang="zh-CN" sz="2000" i="1" dirty="0">
                            <a:solidFill>
                              <a:srgbClr val="000000"/>
                            </a:solidFill>
                            <a:latin typeface="Cambria Math" panose="02040503050406030204" pitchFamily="18" charset="0"/>
                            <a:cs typeface="Arial" panose="020B0604020202020204" pitchFamily="34" charset="0"/>
                          </a:rPr>
                          <m:t>+</m:t>
                        </m:r>
                      </m:sup>
                    </m:sSup>
                    <m:r>
                      <a:rPr lang="en-US" altLang="zh-CN" sz="2000" b="0" i="1" dirty="0" smtClean="0">
                        <a:solidFill>
                          <a:srgbClr val="000000"/>
                        </a:solidFill>
                        <a:latin typeface="Cambria Math" panose="02040503050406030204" pitchFamily="18" charset="0"/>
                        <a:cs typeface="Arial" panose="020B0604020202020204" pitchFamily="34" charset="0"/>
                      </a:rPr>
                      <m:t>𝑏</m:t>
                    </m:r>
                  </m:oMath>
                </a14:m>
                <a:endParaRPr lang="en-US" altLang="zh-CN" sz="2000" dirty="0">
                  <a:latin typeface="+mj-lt"/>
                </a:endParaRPr>
              </a:p>
              <a:p>
                <a:pPr lvl="1"/>
                <a:endParaRPr lang="en-US" altLang="zh-CN" sz="2000" dirty="0">
                  <a:latin typeface="+mj-lt"/>
                </a:endParaRPr>
              </a:p>
              <a:p>
                <a:r>
                  <a:rPr lang="en-US" altLang="zh-CN" sz="2000" dirty="0">
                    <a:latin typeface="+mj-lt"/>
                  </a:rPr>
                  <a:t>Can be computed by the SVD of </a:t>
                </a:r>
                <a14:m>
                  <m:oMath xmlns:m="http://schemas.openxmlformats.org/officeDocument/2006/math">
                    <m:r>
                      <a:rPr lang="en-US" altLang="zh-CN" sz="2000" b="0" i="1" dirty="0" smtClean="0">
                        <a:solidFill>
                          <a:srgbClr val="000000"/>
                        </a:solidFill>
                        <a:latin typeface="Cambria Math" panose="02040503050406030204" pitchFamily="18" charset="0"/>
                        <a:cs typeface="Arial" panose="020B0604020202020204" pitchFamily="34" charset="0"/>
                      </a:rPr>
                      <m:t>𝐴</m:t>
                    </m:r>
                  </m:oMath>
                </a14:m>
                <a:endParaRPr lang="en-US" altLang="zh-CN" sz="2000" dirty="0">
                  <a:latin typeface="+mj-lt"/>
                </a:endParaRPr>
              </a:p>
              <a:p>
                <a:pPr lvl="1"/>
                <a:endParaRPr lang="zh-CN" altLang="zh-CN" sz="2000" dirty="0">
                  <a:latin typeface="+mj-lt"/>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4"/>
                <a:stretch>
                  <a:fillRect l="-667" t="-809"/>
                </a:stretch>
              </a:blipFill>
            </p:spPr>
            <p:txBody>
              <a:bodyPr/>
              <a:lstStyle/>
              <a:p>
                <a:r>
                  <a:rPr lang="zh-CN" altLang="en-US">
                    <a:noFill/>
                  </a:rPr>
                  <a:t> </a:t>
                </a:r>
              </a:p>
            </p:txBody>
          </p:sp>
        </mc:Fallback>
      </mc:AlternateContent>
      <p:sp>
        <p:nvSpPr>
          <p:cNvPr id="5" name="Rectangle 6"/>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737079848"/>
              </p:ext>
            </p:extLst>
          </p:nvPr>
        </p:nvGraphicFramePr>
        <p:xfrm>
          <a:off x="1258888" y="4705350"/>
          <a:ext cx="6197600" cy="1836738"/>
        </p:xfrm>
        <a:graphic>
          <a:graphicData uri="http://schemas.openxmlformats.org/presentationml/2006/ole">
            <mc:AlternateContent xmlns:mc="http://schemas.openxmlformats.org/markup-compatibility/2006">
              <mc:Choice xmlns:v="urn:schemas-microsoft-com:vml" Requires="v">
                <p:oleObj name="公式" r:id="rId5" imgW="4114800" imgH="1218960" progId="Equation.3">
                  <p:embed/>
                </p:oleObj>
              </mc:Choice>
              <mc:Fallback>
                <p:oleObj name="公式" r:id="rId5" imgW="4114800" imgH="1218960" progId="Equation.3">
                  <p:embed/>
                  <p:pic>
                    <p:nvPicPr>
                      <p:cNvPr id="0" name=""/>
                      <p:cNvPicPr/>
                      <p:nvPr/>
                    </p:nvPicPr>
                    <p:blipFill>
                      <a:blip r:embed="rId6"/>
                      <a:stretch>
                        <a:fillRect/>
                      </a:stretch>
                    </p:blipFill>
                    <p:spPr>
                      <a:xfrm>
                        <a:off x="1258888" y="4705350"/>
                        <a:ext cx="6197600" cy="1836738"/>
                      </a:xfrm>
                      <a:prstGeom prst="rect">
                        <a:avLst/>
                      </a:prstGeom>
                    </p:spPr>
                  </p:pic>
                </p:oleObj>
              </mc:Fallback>
            </mc:AlternateContent>
          </a:graphicData>
        </a:graphic>
      </p:graphicFrame>
      <p:cxnSp>
        <p:nvCxnSpPr>
          <p:cNvPr id="7" name="直接连接符 6"/>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317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Orthogonal projection</a:t>
            </a:r>
            <a:endParaRPr lang="zh-CN" altLang="en-US" sz="3600" b="1" dirty="0"/>
          </a:p>
        </p:txBody>
      </p:sp>
      <mc:AlternateContent xmlns:mc="http://schemas.openxmlformats.org/markup-compatibility/2006" xmlns:a14="http://schemas.microsoft.com/office/drawing/2010/main">
        <mc:Choice Requires="a14">
          <p:sp>
            <p:nvSpPr>
              <p:cNvPr id="51" name="Content Placeholder 2"/>
              <p:cNvSpPr txBox="1">
                <a:spLocks/>
              </p:cNvSpPr>
              <p:nvPr/>
            </p:nvSpPr>
            <p:spPr>
              <a:xfrm>
                <a:off x="426977" y="4022313"/>
                <a:ext cx="8229600" cy="546481"/>
              </a:xfrm>
              <a:prstGeom prst="rect">
                <a:avLst/>
              </a:prstGeom>
            </p:spPr>
            <p:txBody>
              <a:bodyPr vert="horz" lIns="91440" tIns="45720" rIns="91440" bIns="45720" rtlCol="0">
                <a:noAutofit/>
              </a:bodyPr>
              <a:lstStyle/>
              <a:p>
                <a:pPr>
                  <a:buFont typeface="Arial"/>
                  <a:buChar char="•"/>
                </a:pPr>
                <a:r>
                  <a:rPr lang="en-US" sz="2000" dirty="0"/>
                  <a:t>  Project matrix </a:t>
                </a:r>
                <a14:m>
                  <m:oMath xmlns:m="http://schemas.openxmlformats.org/officeDocument/2006/math">
                    <m:r>
                      <a:rPr lang="en-US" sz="2000" i="1" dirty="0" smtClean="0">
                        <a:latin typeface="Cambria Math" panose="02040503050406030204" pitchFamily="18" charset="0"/>
                      </a:rPr>
                      <m:t>𝐴</m:t>
                    </m:r>
                  </m:oMath>
                </a14:m>
                <a:r>
                  <a:rPr lang="en-US" sz="2000" i="1" dirty="0"/>
                  <a:t> </a:t>
                </a:r>
                <a:r>
                  <a:rPr lang="en-US" sz="2000" dirty="0"/>
                  <a:t>onto orthonormal basis </a:t>
                </a:r>
                <a14:m>
                  <m:oMath xmlns:m="http://schemas.openxmlformats.org/officeDocument/2006/math">
                    <m:r>
                      <a:rPr lang="en-US" sz="2000" i="1" dirty="0" smtClean="0">
                        <a:latin typeface="Cambria Math" panose="02040503050406030204" pitchFamily="18" charset="0"/>
                      </a:rPr>
                      <m:t>𝑄</m:t>
                    </m:r>
                  </m:oMath>
                </a14:m>
                <a:r>
                  <a:rPr lang="en-US" sz="2000" i="1" dirty="0"/>
                  <a:t>:</a:t>
                </a:r>
                <a:br>
                  <a:rPr lang="en-US" sz="2000" i="1" dirty="0"/>
                </a:br>
                <a:r>
                  <a:rPr lang="en-US" sz="2000" dirty="0"/>
                  <a:t>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1" u="none" strike="noStrike" kern="1200" cap="none" spc="0" normalizeH="0" baseline="0" noProof="0" dirty="0">
                  <a:ln>
                    <a:noFill/>
                  </a:ln>
                  <a:solidFill>
                    <a:schemeClr val="tx1"/>
                  </a:solidFill>
                  <a:effectLst/>
                  <a:uLnTx/>
                  <a:uFillTx/>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1" u="none" strike="noStrike" kern="1200" cap="none" spc="0" normalizeH="0" baseline="0" noProof="0" dirty="0">
                  <a:ln>
                    <a:noFill/>
                  </a:ln>
                  <a:solidFill>
                    <a:schemeClr val="tx1"/>
                  </a:solidFill>
                  <a:effectLst/>
                  <a:uLnTx/>
                  <a:uFillTx/>
                </a:endParaRPr>
              </a:p>
            </p:txBody>
          </p:sp>
        </mc:Choice>
        <mc:Fallback xmlns="">
          <p:sp>
            <p:nvSpPr>
              <p:cNvPr id="51" name="Content Placeholder 2"/>
              <p:cNvSpPr txBox="1">
                <a:spLocks noRot="1" noChangeAspect="1" noMove="1" noResize="1" noEditPoints="1" noAdjustHandles="1" noChangeArrowheads="1" noChangeShapeType="1" noTextEdit="1"/>
              </p:cNvSpPr>
              <p:nvPr/>
            </p:nvSpPr>
            <p:spPr>
              <a:xfrm>
                <a:off x="426977" y="4022313"/>
                <a:ext cx="8229600" cy="546481"/>
              </a:xfrm>
              <a:prstGeom prst="rect">
                <a:avLst/>
              </a:prstGeom>
              <a:blipFill rotWithShape="0">
                <a:blip r:embed="rId2"/>
                <a:stretch>
                  <a:fillRect l="-667" t="-6742"/>
                </a:stretch>
              </a:blipFill>
            </p:spPr>
            <p:txBody>
              <a:bodyPr/>
              <a:lstStyle/>
              <a:p>
                <a:r>
                  <a:rPr lang="zh-CN" altLang="en-US">
                    <a:noFill/>
                  </a:rPr>
                  <a:t> </a:t>
                </a:r>
              </a:p>
            </p:txBody>
          </p:sp>
        </mc:Fallback>
      </mc:AlternateContent>
      <p:grpSp>
        <p:nvGrpSpPr>
          <p:cNvPr id="52" name="Group 35"/>
          <p:cNvGrpSpPr/>
          <p:nvPr/>
        </p:nvGrpSpPr>
        <p:grpSpPr>
          <a:xfrm>
            <a:off x="446856" y="1634525"/>
            <a:ext cx="7563570" cy="2446474"/>
            <a:chOff x="457200" y="1470616"/>
            <a:chExt cx="7563570" cy="2446474"/>
          </a:xfrm>
        </p:grpSpPr>
        <p:cxnSp>
          <p:nvCxnSpPr>
            <p:cNvPr id="53" name="Straight Arrow Connector 10"/>
            <p:cNvCxnSpPr/>
            <p:nvPr/>
          </p:nvCxnSpPr>
          <p:spPr>
            <a:xfrm flipV="1">
              <a:off x="4181719" y="3318100"/>
              <a:ext cx="806874" cy="379731"/>
            </a:xfrm>
            <a:prstGeom prst="straightConnector1">
              <a:avLst/>
            </a:prstGeom>
            <a:ln w="28575" cap="flat" cmpd="sng" algn="ctr">
              <a:solidFill>
                <a:schemeClr val="accent3"/>
              </a:solidFill>
              <a:prstDash val="sysDash"/>
              <a:round/>
              <a:headEnd type="none" w="med" len="med"/>
              <a:tailEnd type="arrow" w="med" len="med"/>
            </a:ln>
            <a:effectLst/>
          </p:spPr>
          <p:style>
            <a:lnRef idx="3">
              <a:schemeClr val="accent3"/>
            </a:lnRef>
            <a:fillRef idx="0">
              <a:schemeClr val="accent3"/>
            </a:fillRef>
            <a:effectRef idx="2">
              <a:schemeClr val="accent3"/>
            </a:effectRef>
            <a:fontRef idx="minor">
              <a:schemeClr val="tx1"/>
            </a:fontRef>
          </p:style>
        </p:cxnSp>
        <p:pic>
          <p:nvPicPr>
            <p:cNvPr id="54" name="Picture 4"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7"/>
                <a:stretch>
                  <a:fillRect/>
                </a:stretch>
              </p:blipFill>
            </mc:Choice>
            <mc:Fallback>
              <p:blipFill>
                <a:blip r:embed="rId8"/>
                <a:stretch>
                  <a:fillRect/>
                </a:stretch>
              </p:blipFill>
            </mc:Fallback>
          </mc:AlternateContent>
          <p:spPr>
            <a:xfrm>
              <a:off x="3060532" y="2061036"/>
              <a:ext cx="2845778" cy="605728"/>
            </a:xfrm>
            <a:prstGeom prst="rect">
              <a:avLst/>
            </a:prstGeom>
          </p:spPr>
        </p:pic>
        <p:cxnSp>
          <p:nvCxnSpPr>
            <p:cNvPr id="55" name="Straight Arrow Connector 6"/>
            <p:cNvCxnSpPr/>
            <p:nvPr/>
          </p:nvCxnSpPr>
          <p:spPr>
            <a:xfrm flipV="1">
              <a:off x="4181718" y="3480310"/>
              <a:ext cx="463076" cy="217519"/>
            </a:xfrm>
            <a:prstGeom prst="straightConnector1">
              <a:avLst/>
            </a:prstGeom>
            <a:ln w="12700" cap="flat" cmpd="sng" algn="ctr">
              <a:solidFill>
                <a:srgbClr val="000000"/>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8"/>
            <p:cNvCxnSpPr/>
            <p:nvPr/>
          </p:nvCxnSpPr>
          <p:spPr>
            <a:xfrm rot="5400000" flipH="1" flipV="1">
              <a:off x="4086974" y="2999681"/>
              <a:ext cx="792894" cy="603404"/>
            </a:xfrm>
            <a:prstGeom prst="straightConnector1">
              <a:avLst/>
            </a:prstGeom>
            <a:ln>
              <a:headEnd type="none" w="med" len="med"/>
              <a:tailEnd type="arrow"/>
            </a:ln>
            <a:effectLst/>
          </p:spPr>
          <p:style>
            <a:lnRef idx="3">
              <a:schemeClr val="accent3"/>
            </a:lnRef>
            <a:fillRef idx="0">
              <a:schemeClr val="accent3"/>
            </a:fillRef>
            <a:effectRef idx="2">
              <a:schemeClr val="accent3"/>
            </a:effectRef>
            <a:fontRef idx="minor">
              <a:schemeClr val="tx1"/>
            </a:fontRef>
          </p:style>
        </p:cxnSp>
        <p:pic>
          <p:nvPicPr>
            <p:cNvPr id="57" name="Picture 16"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9"/>
                <a:stretch>
                  <a:fillRect/>
                </a:stretch>
              </p:blipFill>
            </mc:Choice>
            <mc:Fallback>
              <p:blipFill>
                <a:blip r:embed="rId10"/>
                <a:stretch>
                  <a:fillRect/>
                </a:stretch>
              </p:blipFill>
            </mc:Fallback>
          </mc:AlternateContent>
          <p:spPr>
            <a:xfrm>
              <a:off x="4988593" y="3318100"/>
              <a:ext cx="759456" cy="379729"/>
            </a:xfrm>
            <a:prstGeom prst="rect">
              <a:avLst/>
            </a:prstGeom>
          </p:spPr>
        </p:pic>
        <p:pic>
          <p:nvPicPr>
            <p:cNvPr id="58" name="Picture 17"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4278421" y="3594391"/>
              <a:ext cx="237279" cy="322699"/>
            </a:xfrm>
            <a:prstGeom prst="rect">
              <a:avLst/>
            </a:prstGeom>
          </p:spPr>
        </p:pic>
        <p:pic>
          <p:nvPicPr>
            <p:cNvPr id="59" name="Picture 18"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4252965" y="2953292"/>
              <a:ext cx="391829" cy="364807"/>
            </a:xfrm>
            <a:prstGeom prst="rect">
              <a:avLst/>
            </a:prstGeom>
          </p:spPr>
        </p:pic>
        <mc:AlternateContent xmlns:mc="http://schemas.openxmlformats.org/markup-compatibility/2006" xmlns:a14="http://schemas.microsoft.com/office/drawing/2010/main">
          <mc:Choice Requires="a14">
            <p:sp>
              <p:nvSpPr>
                <p:cNvPr id="60" name="TextBox 33"/>
                <p:cNvSpPr txBox="1"/>
                <p:nvPr/>
              </p:nvSpPr>
              <p:spPr>
                <a:xfrm>
                  <a:off x="457200" y="1470616"/>
                  <a:ext cx="7563570" cy="707886"/>
                </a:xfrm>
                <a:prstGeom prst="rect">
                  <a:avLst/>
                </a:prstGeom>
                <a:noFill/>
              </p:spPr>
              <p:txBody>
                <a:bodyPr wrap="square" rtlCol="0">
                  <a:spAutoFit/>
                </a:bodyPr>
                <a:lstStyle/>
                <a:p>
                  <a:pPr>
                    <a:buFont typeface="Arial"/>
                    <a:buChar char="•"/>
                  </a:pPr>
                  <a:r>
                    <a:rPr lang="en-US" sz="2000" dirty="0"/>
                    <a:t>  Vector </a:t>
                  </a:r>
                  <a14:m>
                    <m:oMath xmlns:m="http://schemas.openxmlformats.org/officeDocument/2006/math">
                      <m:r>
                        <a:rPr lang="en-US" sz="2000" i="1" dirty="0" smtClean="0">
                          <a:latin typeface="Cambria Math" panose="02040503050406030204" pitchFamily="18" charset="0"/>
                        </a:rPr>
                        <m:t>𝑥</m:t>
                      </m:r>
                    </m:oMath>
                  </a14:m>
                  <a:r>
                    <a:rPr lang="en-US" sz="2000" dirty="0"/>
                    <a:t> projection onto unit vector </a:t>
                  </a:r>
                  <a14:m>
                    <m:oMath xmlns:m="http://schemas.openxmlformats.org/officeDocument/2006/math">
                      <m:r>
                        <a:rPr lang="en-US" sz="2000" b="0" i="1" smtClean="0">
                          <a:latin typeface="Cambria Math" panose="02040503050406030204" pitchFamily="18" charset="0"/>
                        </a:rPr>
                        <m:t>𝑞</m:t>
                      </m:r>
                    </m:oMath>
                  </a14:m>
                  <a:r>
                    <a:rPr lang="en-US"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m:t>
                          </m:r>
                          <m:r>
                            <a:rPr lang="en-US" altLang="zh-CN" sz="2000" i="1">
                              <a:latin typeface="Cambria Math" panose="02040503050406030204" pitchFamily="18" charset="0"/>
                            </a:rPr>
                            <m:t>𝑞</m:t>
                          </m:r>
                        </m:e>
                        <m:sup>
                          <m:r>
                            <a:rPr lang="en-US" altLang="zh-CN" sz="2000" i="1">
                              <a:latin typeface="Cambria Math" panose="02040503050406030204" pitchFamily="18" charset="0"/>
                            </a:rPr>
                            <m:t>′</m:t>
                          </m:r>
                        </m:sup>
                      </m:sSup>
                      <m:r>
                        <a:rPr lang="en-US" altLang="zh-CN" sz="2000" i="1">
                          <a:latin typeface="Cambria Math" panose="02040503050406030204" pitchFamily="18" charset="0"/>
                        </a:rPr>
                        <m:t>𝑞</m:t>
                      </m:r>
                      <m:r>
                        <a:rPr lang="en-US" altLang="zh-CN" sz="2000" i="1">
                          <a:latin typeface="Cambria Math" panose="02040503050406030204" pitchFamily="18" charset="0"/>
                        </a:rPr>
                        <m:t>=1, </m:t>
                      </m:r>
                      <m:r>
                        <a:rPr lang="en-US" altLang="zh-CN" sz="2000" i="1">
                          <a:latin typeface="Cambria Math" panose="02040503050406030204" pitchFamily="18" charset="0"/>
                        </a:rPr>
                        <m:t>𝑜𝑟</m:t>
                      </m:r>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𝑞</m:t>
                              </m:r>
                            </m:e>
                          </m:d>
                        </m:e>
                        <m:sub>
                          <m:r>
                            <a:rPr lang="en-US" altLang="zh-CN" sz="2000" i="1">
                              <a:latin typeface="Cambria Math" panose="02040503050406030204" pitchFamily="18" charset="0"/>
                            </a:rPr>
                            <m:t>2</m:t>
                          </m:r>
                        </m:sub>
                      </m:sSub>
                      <m:r>
                        <a:rPr lang="en-US" altLang="zh-CN" sz="2000" i="1">
                          <a:latin typeface="Cambria Math" panose="02040503050406030204" pitchFamily="18" charset="0"/>
                        </a:rPr>
                        <m:t>=1</m:t>
                      </m:r>
                      <m:r>
                        <a:rPr lang="en-US" altLang="zh-CN" sz="2000" b="0" i="1" smtClean="0">
                          <a:latin typeface="Cambria Math" panose="02040503050406030204" pitchFamily="18" charset="0"/>
                        </a:rPr>
                        <m:t>)</m:t>
                      </m:r>
                    </m:oMath>
                  </a14:m>
                  <a:endParaRPr lang="zh-CN" altLang="en-US" sz="2000" dirty="0"/>
                </a:p>
                <a:p>
                  <a:endParaRPr lang="en-US" sz="2000" i="1" dirty="0"/>
                </a:p>
              </p:txBody>
            </p:sp>
          </mc:Choice>
          <mc:Fallback xmlns="">
            <p:sp>
              <p:nvSpPr>
                <p:cNvPr id="60" name="TextBox 33"/>
                <p:cNvSpPr txBox="1">
                  <a:spLocks noRot="1" noChangeAspect="1" noMove="1" noResize="1" noEditPoints="1" noAdjustHandles="1" noChangeArrowheads="1" noChangeShapeType="1" noTextEdit="1"/>
                </p:cNvSpPr>
                <p:nvPr/>
              </p:nvSpPr>
              <p:spPr>
                <a:xfrm>
                  <a:off x="457200" y="1470616"/>
                  <a:ext cx="7563570" cy="707886"/>
                </a:xfrm>
                <a:prstGeom prst="rect">
                  <a:avLst/>
                </a:prstGeom>
                <a:blipFill rotWithShape="0">
                  <a:blip r:embed="rId15"/>
                  <a:stretch>
                    <a:fillRect l="-725" t="-4310"/>
                  </a:stretch>
                </a:blipFill>
              </p:spPr>
              <p:txBody>
                <a:bodyPr/>
                <a:lstStyle/>
                <a:p>
                  <a:r>
                    <a:rPr lang="zh-CN" altLang="en-US">
                      <a:noFill/>
                    </a:rPr>
                    <a:t> </a:t>
                  </a:r>
                </a:p>
              </p:txBody>
            </p:sp>
          </mc:Fallback>
        </mc:AlternateContent>
      </p:grpSp>
      <p:cxnSp>
        <p:nvCxnSpPr>
          <p:cNvPr id="22" name="直接连接符 21"/>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矩形 2"/>
              <p:cNvSpPr/>
              <p:nvPr/>
            </p:nvSpPr>
            <p:spPr>
              <a:xfrm>
                <a:off x="5148064" y="4545178"/>
                <a:ext cx="3694210" cy="855106"/>
              </a:xfrm>
              <a:prstGeom prst="rect">
                <a:avLst/>
              </a:prstGeom>
            </p:spPr>
            <p:txBody>
              <a:bodyPr wrap="square">
                <a:spAutoFit/>
              </a:bodyPr>
              <a:lstStyle/>
              <a:p>
                <a:r>
                  <a:rPr lang="en-US" altLang="zh-CN" sz="1600" dirty="0"/>
                  <a:t>What if Q’s columns are not orthogonal?</a:t>
                </a:r>
              </a:p>
              <a:p>
                <a:r>
                  <a:rPr lang="en-US" altLang="zh-CN" sz="1600" b="1" dirty="0">
                    <a:solidFill>
                      <a:srgbClr val="0000FF"/>
                    </a:solidFill>
                  </a:rPr>
                  <a:t>example</a:t>
                </a:r>
                <a:r>
                  <a:rPr lang="en-US" altLang="zh-CN" sz="1600" dirty="0"/>
                  <a:t>: choose representative columns from </a:t>
                </a:r>
                <a14:m>
                  <m:oMath xmlns:m="http://schemas.openxmlformats.org/officeDocument/2006/math">
                    <m:r>
                      <a:rPr lang="en-US" altLang="zh-CN" sz="1600" i="1" dirty="0" smtClean="0">
                        <a:latin typeface="Cambria Math" panose="02040503050406030204" pitchFamily="18" charset="0"/>
                      </a:rPr>
                      <m:t>𝐴</m:t>
                    </m:r>
                  </m:oMath>
                </a14:m>
                <a:r>
                  <a:rPr lang="en-US" altLang="zh-CN" sz="1600" dirty="0"/>
                  <a:t>, as </a:t>
                </a:r>
                <a14:m>
                  <m:oMath xmlns:m="http://schemas.openxmlformats.org/officeDocument/2006/math">
                    <m:r>
                      <a:rPr lang="en-US" altLang="zh-CN" sz="1600" b="0" i="1" smtClean="0">
                        <a:latin typeface="Cambria Math" panose="02040503050406030204" pitchFamily="18" charset="0"/>
                      </a:rPr>
                      <m:t>𝑄</m:t>
                    </m:r>
                    <m:r>
                      <a:rPr lang="en-US" altLang="zh-CN" sz="1600" b="0" i="1" smtClean="0">
                        <a:latin typeface="Cambria Math" panose="02040503050406030204" pitchFamily="18" charset="0"/>
                      </a:rPr>
                      <m:t>= </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𝐴</m:t>
                        </m:r>
                      </m:e>
                      <m: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𝐼</m:t>
                        </m:r>
                        <m:r>
                          <a:rPr lang="en-US" altLang="zh-CN" sz="1600" b="0" i="1" smtClean="0">
                            <a:latin typeface="Cambria Math" panose="02040503050406030204" pitchFamily="18" charset="0"/>
                          </a:rPr>
                          <m:t>]</m:t>
                        </m:r>
                      </m:sub>
                    </m:sSub>
                  </m:oMath>
                </a14:m>
                <a:r>
                  <a:rPr lang="en-US" altLang="zh-CN" sz="1600" dirty="0"/>
                  <a:t>, and reconstruct </a:t>
                </a:r>
                <a14:m>
                  <m:oMath xmlns:m="http://schemas.openxmlformats.org/officeDocument/2006/math">
                    <m:r>
                      <a:rPr lang="en-US" altLang="zh-CN" sz="1600" i="1" dirty="0" smtClean="0">
                        <a:latin typeface="Cambria Math" panose="02040503050406030204" pitchFamily="18" charset="0"/>
                      </a:rPr>
                      <m:t>𝐴</m:t>
                    </m:r>
                  </m:oMath>
                </a14:m>
                <a:r>
                  <a:rPr lang="en-US" altLang="zh-CN" sz="1600" dirty="0"/>
                  <a:t> </a:t>
                </a:r>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5148064" y="4545178"/>
                <a:ext cx="3694210" cy="855106"/>
              </a:xfrm>
              <a:prstGeom prst="rect">
                <a:avLst/>
              </a:prstGeom>
              <a:blipFill rotWithShape="0">
                <a:blip r:embed="rId16"/>
                <a:stretch>
                  <a:fillRect l="-824" t="-2143" b="-6429"/>
                </a:stretch>
              </a:blipFill>
            </p:spPr>
            <p:txBody>
              <a:bodyPr/>
              <a:lstStyle/>
              <a:p>
                <a:r>
                  <a:rPr lang="zh-CN" altLang="en-US">
                    <a:noFill/>
                  </a:rPr>
                  <a:t> </a:t>
                </a:r>
              </a:p>
            </p:txBody>
          </p:sp>
        </mc:Fallback>
      </mc:AlternateContent>
      <p:pic>
        <p:nvPicPr>
          <p:cNvPr id="24" name="Picture 3"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7"/>
              <a:stretch>
                <a:fillRect/>
              </a:stretch>
            </p:blipFill>
          </mc:Choice>
          <mc:Fallback>
            <p:blipFill>
              <a:blip r:embed="rId18"/>
              <a:stretch>
                <a:fillRect/>
              </a:stretch>
            </p:blipFill>
          </mc:Fallback>
        </mc:AlternateContent>
        <p:spPr>
          <a:xfrm>
            <a:off x="1082490" y="4547411"/>
            <a:ext cx="2717823" cy="539493"/>
          </a:xfrm>
          <a:prstGeom prst="rect">
            <a:avLst/>
          </a:prstGeom>
        </p:spPr>
      </p:pic>
      <p:sp>
        <p:nvSpPr>
          <p:cNvPr id="25" name="Parallelogram 19"/>
          <p:cNvSpPr/>
          <p:nvPr/>
        </p:nvSpPr>
        <p:spPr>
          <a:xfrm>
            <a:off x="1082490" y="5656233"/>
            <a:ext cx="2294054" cy="807463"/>
          </a:xfrm>
          <a:prstGeom prst="parallelogram">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26" name="Straight Arrow Connector 20"/>
          <p:cNvCxnSpPr>
            <a:endCxn id="28" idx="0"/>
          </p:cNvCxnSpPr>
          <p:nvPr/>
        </p:nvCxnSpPr>
        <p:spPr>
          <a:xfrm rot="5400000">
            <a:off x="1604307" y="5875461"/>
            <a:ext cx="660665" cy="1588"/>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7" name="Picture 21" descr="latex-image-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19"/>
              <a:stretch>
                <a:fillRect/>
              </a:stretch>
            </p:blipFill>
          </mc:Fallback>
        </mc:AlternateContent>
        <p:spPr>
          <a:xfrm>
            <a:off x="1760204" y="5188993"/>
            <a:ext cx="347282" cy="356929"/>
          </a:xfrm>
          <a:prstGeom prst="rect">
            <a:avLst/>
          </a:prstGeom>
        </p:spPr>
      </p:pic>
      <p:sp>
        <p:nvSpPr>
          <p:cNvPr id="28" name="Oval 22"/>
          <p:cNvSpPr>
            <a:spLocks noChangeAspect="1"/>
          </p:cNvSpPr>
          <p:nvPr/>
        </p:nvSpPr>
        <p:spPr>
          <a:xfrm flipH="1">
            <a:off x="1888919" y="6205794"/>
            <a:ext cx="91440" cy="91440"/>
          </a:xfrm>
          <a:prstGeom prst="ellipse">
            <a:avLst/>
          </a:prstGeom>
          <a:solidFill>
            <a:schemeClr val="tx1"/>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29" name="Straight Connector 23"/>
          <p:cNvCxnSpPr/>
          <p:nvPr/>
        </p:nvCxnSpPr>
        <p:spPr>
          <a:xfrm>
            <a:off x="1937181" y="6008831"/>
            <a:ext cx="140223" cy="1583"/>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a:off x="2006757" y="6078407"/>
            <a:ext cx="140223" cy="1583"/>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 name="Rectangle 2"/>
          <p:cNvSpPr>
            <a:spLocks noChangeArrowheads="1"/>
          </p:cNvSpPr>
          <p:nvPr/>
        </p:nvSpPr>
        <p:spPr bwMode="auto">
          <a:xfrm>
            <a:off x="5211419" y="5713702"/>
            <a:ext cx="1380055" cy="94255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53"/>
          <p:cNvSpPr>
            <a:spLocks noChangeArrowheads="1"/>
          </p:cNvSpPr>
          <p:nvPr/>
        </p:nvSpPr>
        <p:spPr bwMode="auto">
          <a:xfrm>
            <a:off x="5283428" y="5718287"/>
            <a:ext cx="45719" cy="937970"/>
          </a:xfrm>
          <a:prstGeom prst="rect">
            <a:avLst/>
          </a:prstGeom>
          <a:solidFill>
            <a:schemeClr val="accent6">
              <a:lumMod val="50000"/>
              <a:alpha val="50000"/>
            </a:schemeClr>
          </a:solidFill>
          <a:ln>
            <a:noFill/>
          </a:ln>
          <a:effectLst/>
        </p:spPr>
        <p:txBody>
          <a:bodyPr wrap="none" anchor="ctr"/>
          <a:lstStyle/>
          <a:p>
            <a:endParaRPr lang="en-US"/>
          </a:p>
        </p:txBody>
      </p:sp>
      <p:sp>
        <p:nvSpPr>
          <p:cNvPr id="33" name="Rectangle 53"/>
          <p:cNvSpPr>
            <a:spLocks noChangeArrowheads="1"/>
          </p:cNvSpPr>
          <p:nvPr/>
        </p:nvSpPr>
        <p:spPr bwMode="auto">
          <a:xfrm>
            <a:off x="5427444" y="5718287"/>
            <a:ext cx="45719" cy="937970"/>
          </a:xfrm>
          <a:prstGeom prst="rect">
            <a:avLst/>
          </a:prstGeom>
          <a:solidFill>
            <a:schemeClr val="accent6">
              <a:lumMod val="75000"/>
              <a:alpha val="50000"/>
            </a:schemeClr>
          </a:solidFill>
          <a:ln>
            <a:noFill/>
          </a:ln>
          <a:effectLst/>
        </p:spPr>
        <p:txBody>
          <a:bodyPr wrap="none" anchor="ctr"/>
          <a:lstStyle/>
          <a:p>
            <a:endParaRPr lang="en-US"/>
          </a:p>
        </p:txBody>
      </p:sp>
      <p:sp>
        <p:nvSpPr>
          <p:cNvPr id="34" name="Rectangle 53"/>
          <p:cNvSpPr>
            <a:spLocks noChangeArrowheads="1"/>
          </p:cNvSpPr>
          <p:nvPr/>
        </p:nvSpPr>
        <p:spPr bwMode="auto">
          <a:xfrm>
            <a:off x="5571460" y="5718287"/>
            <a:ext cx="45719" cy="937970"/>
          </a:xfrm>
          <a:prstGeom prst="rect">
            <a:avLst/>
          </a:prstGeom>
          <a:solidFill>
            <a:schemeClr val="accent6">
              <a:lumMod val="60000"/>
              <a:lumOff val="40000"/>
              <a:alpha val="50000"/>
            </a:schemeClr>
          </a:solidFill>
          <a:ln>
            <a:noFill/>
          </a:ln>
          <a:effectLst/>
        </p:spPr>
        <p:txBody>
          <a:bodyPr wrap="none" anchor="ctr"/>
          <a:lstStyle/>
          <a:p>
            <a:endParaRPr lang="en-US"/>
          </a:p>
        </p:txBody>
      </p:sp>
      <p:sp>
        <p:nvSpPr>
          <p:cNvPr id="35" name="Rectangle 53"/>
          <p:cNvSpPr>
            <a:spLocks noChangeArrowheads="1"/>
          </p:cNvSpPr>
          <p:nvPr/>
        </p:nvSpPr>
        <p:spPr bwMode="auto">
          <a:xfrm>
            <a:off x="5715476" y="5718287"/>
            <a:ext cx="45719" cy="937970"/>
          </a:xfrm>
          <a:prstGeom prst="rect">
            <a:avLst/>
          </a:prstGeom>
          <a:solidFill>
            <a:srgbClr val="FFC000">
              <a:alpha val="50000"/>
            </a:srgbClr>
          </a:solidFill>
          <a:ln>
            <a:noFill/>
          </a:ln>
          <a:effectLst/>
        </p:spPr>
        <p:txBody>
          <a:bodyPr wrap="none" anchor="ctr"/>
          <a:lstStyle/>
          <a:p>
            <a:endParaRPr lang="en-US"/>
          </a:p>
        </p:txBody>
      </p:sp>
      <p:sp>
        <p:nvSpPr>
          <p:cNvPr id="36" name="Rectangle 53"/>
          <p:cNvSpPr>
            <a:spLocks noChangeArrowheads="1"/>
          </p:cNvSpPr>
          <p:nvPr/>
        </p:nvSpPr>
        <p:spPr bwMode="auto">
          <a:xfrm>
            <a:off x="5865241" y="5718287"/>
            <a:ext cx="45719" cy="937970"/>
          </a:xfrm>
          <a:prstGeom prst="rect">
            <a:avLst/>
          </a:prstGeom>
          <a:solidFill>
            <a:srgbClr val="FFFF00">
              <a:alpha val="50000"/>
            </a:srgbClr>
          </a:solidFill>
          <a:ln>
            <a:noFill/>
          </a:ln>
          <a:effectLst/>
        </p:spPr>
        <p:txBody>
          <a:bodyPr wrap="none" anchor="ctr"/>
          <a:lstStyle/>
          <a:p>
            <a:endParaRPr lang="en-US"/>
          </a:p>
        </p:txBody>
      </p:sp>
      <p:sp>
        <p:nvSpPr>
          <p:cNvPr id="37" name="Rectangle 53"/>
          <p:cNvSpPr>
            <a:spLocks noChangeArrowheads="1"/>
          </p:cNvSpPr>
          <p:nvPr/>
        </p:nvSpPr>
        <p:spPr bwMode="auto">
          <a:xfrm>
            <a:off x="6007790" y="5718287"/>
            <a:ext cx="45719" cy="937970"/>
          </a:xfrm>
          <a:prstGeom prst="rect">
            <a:avLst/>
          </a:prstGeom>
          <a:solidFill>
            <a:srgbClr val="92D050">
              <a:alpha val="50000"/>
            </a:srgbClr>
          </a:solidFill>
          <a:ln>
            <a:noFill/>
          </a:ln>
          <a:effectLst/>
        </p:spPr>
        <p:txBody>
          <a:bodyPr wrap="none" anchor="ctr"/>
          <a:lstStyle/>
          <a:p>
            <a:endParaRPr lang="en-US"/>
          </a:p>
        </p:txBody>
      </p:sp>
      <p:sp>
        <p:nvSpPr>
          <p:cNvPr id="38" name="Rectangle 53"/>
          <p:cNvSpPr>
            <a:spLocks noChangeArrowheads="1"/>
          </p:cNvSpPr>
          <p:nvPr/>
        </p:nvSpPr>
        <p:spPr bwMode="auto">
          <a:xfrm>
            <a:off x="6157290" y="5718287"/>
            <a:ext cx="45719" cy="937970"/>
          </a:xfrm>
          <a:prstGeom prst="rect">
            <a:avLst/>
          </a:prstGeom>
          <a:solidFill>
            <a:srgbClr val="00B050">
              <a:alpha val="50000"/>
            </a:srgbClr>
          </a:solidFill>
          <a:ln>
            <a:noFill/>
          </a:ln>
          <a:effectLst/>
        </p:spPr>
        <p:txBody>
          <a:bodyPr wrap="none" anchor="ctr"/>
          <a:lstStyle/>
          <a:p>
            <a:endParaRPr lang="en-US"/>
          </a:p>
        </p:txBody>
      </p:sp>
      <p:sp>
        <p:nvSpPr>
          <p:cNvPr id="39" name="Rectangle 53"/>
          <p:cNvSpPr>
            <a:spLocks noChangeArrowheads="1"/>
          </p:cNvSpPr>
          <p:nvPr/>
        </p:nvSpPr>
        <p:spPr bwMode="auto">
          <a:xfrm>
            <a:off x="6363548" y="5718287"/>
            <a:ext cx="45719" cy="937970"/>
          </a:xfrm>
          <a:prstGeom prst="rect">
            <a:avLst/>
          </a:prstGeom>
          <a:solidFill>
            <a:srgbClr val="00B0F0">
              <a:alpha val="50000"/>
            </a:srgbClr>
          </a:solidFill>
          <a:ln>
            <a:noFill/>
          </a:ln>
          <a:effectLst/>
        </p:spPr>
        <p:txBody>
          <a:bodyPr wrap="none" anchor="ctr"/>
          <a:lstStyle/>
          <a:p>
            <a:endParaRPr lang="en-US"/>
          </a:p>
        </p:txBody>
      </p:sp>
      <mc:AlternateContent xmlns:mc="http://schemas.openxmlformats.org/markup-compatibility/2006" xmlns:a14="http://schemas.microsoft.com/office/drawing/2010/main">
        <mc:Choice Requires="a14">
          <p:sp>
            <p:nvSpPr>
              <p:cNvPr id="4" name="矩形 3"/>
              <p:cNvSpPr/>
              <p:nvPr/>
            </p:nvSpPr>
            <p:spPr>
              <a:xfrm>
                <a:off x="4808624" y="6064030"/>
                <a:ext cx="385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𝐴</m:t>
                      </m: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808624" y="6064030"/>
                <a:ext cx="385682" cy="369332"/>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730218" y="5292800"/>
                <a:ext cx="399788" cy="369332"/>
              </a:xfrm>
              <a:prstGeom prst="rect">
                <a:avLst/>
              </a:prstGeom>
              <a:blipFill>
                <a:blip r:embed="rId21"/>
                <a:tile tx="0" ty="0" sx="100000" sy="100000" flip="none" algn="tl"/>
              </a:blip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5730218" y="5292800"/>
                <a:ext cx="399788" cy="369332"/>
              </a:xfrm>
              <a:prstGeom prst="rect">
                <a:avLst/>
              </a:prstGeom>
              <a:blipFill rotWithShape="0">
                <a:blip r:embed="rId22"/>
                <a:stretch>
                  <a:fillRect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808285" y="5698462"/>
                <a:ext cx="2039341" cy="646331"/>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𝑄</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𝐴</m:t>
                      </m:r>
                    </m:oMath>
                  </m:oMathPara>
                </a14:m>
                <a:endParaRPr lang="en-US" altLang="zh-C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𝑄</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𝑄</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𝑄</m:t>
                              </m:r>
                            </m:e>
                          </m:d>
                        </m:e>
                        <m:sup>
                          <m:r>
                            <a:rPr lang="en-US" altLang="zh-CN" b="0" i="1" smtClean="0">
                              <a:latin typeface="Cambria Math" panose="02040503050406030204" pitchFamily="18" charset="0"/>
                              <a:ea typeface="Cambria Math" panose="02040503050406030204" pitchFamily="18" charset="0"/>
                            </a:rPr>
                            <m:t>−1</m:t>
                          </m:r>
                        </m:sup>
                      </m:sSup>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𝑄</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𝐴</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6808285" y="5698462"/>
                <a:ext cx="2039341" cy="646331"/>
              </a:xfrm>
              <a:prstGeom prst="rect">
                <a:avLst/>
              </a:prstGeom>
              <a:blipFill rotWithShape="0">
                <a:blip r:embed="rId23"/>
                <a:stretch>
                  <a:fillRect b="-3704"/>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15345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animBg="1"/>
      <p:bldP spid="32" grpId="0" animBg="1"/>
      <p:bldP spid="33" grpId="0" animBg="1"/>
      <p:bldP spid="34" grpId="0" animBg="1"/>
      <p:bldP spid="35" grpId="0" animBg="1"/>
      <p:bldP spid="36" grpId="0" animBg="1"/>
      <p:bldP spid="37" grpId="0" animBg="1"/>
      <p:bldP spid="38" grpId="0" animBg="1"/>
      <p:bldP spid="39" grpId="0" animBg="1"/>
      <p:bldP spid="4" grpId="0"/>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Eigenvalue Decomposition</a:t>
            </a:r>
            <a:endParaRPr lang="zh-CN" altLang="en-US" sz="3600" b="1" dirty="0"/>
          </a:p>
        </p:txBody>
      </p:sp>
      <mc:AlternateContent xmlns:mc="http://schemas.openxmlformats.org/markup-compatibility/2006" xmlns:a14="http://schemas.microsoft.com/office/drawing/2010/main">
        <mc:Choice Requires="a14">
          <p:sp>
            <p:nvSpPr>
              <p:cNvPr id="22" name="Rectangle 3"/>
              <p:cNvSpPr txBox="1">
                <a:spLocks noChangeArrowheads="1"/>
              </p:cNvSpPr>
              <p:nvPr/>
            </p:nvSpPr>
            <p:spPr>
              <a:xfrm>
                <a:off x="395536" y="1340768"/>
                <a:ext cx="7772400" cy="4876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ea typeface="宋体" panose="02010600030101010101" pitchFamily="2" charset="-122"/>
                  </a:rPr>
                  <a:t>Eigenvalue decomposition of a square </a:t>
                </a:r>
                <a:r>
                  <a:rPr lang="en-US" altLang="zh-CN" sz="2000" i="1" dirty="0" err="1">
                    <a:latin typeface="Times" panose="02020603050405020304" pitchFamily="18" charset="0"/>
                    <a:ea typeface="宋体" panose="02010600030101010101" pitchFamily="2" charset="-122"/>
                  </a:rPr>
                  <a:t>m</a:t>
                </a:r>
                <a:r>
                  <a:rPr lang="en-US" altLang="zh-CN" sz="2000" i="1" dirty="0" err="1">
                    <a:latin typeface="Times" panose="02020603050405020304" pitchFamily="18" charset="0"/>
                    <a:ea typeface="宋体" panose="02010600030101010101" pitchFamily="2" charset="-122"/>
                    <a:sym typeface="Symbol" panose="05050102010706020507" pitchFamily="18" charset="2"/>
                  </a:rPr>
                  <a:t></a:t>
                </a:r>
                <a:r>
                  <a:rPr lang="en-US" altLang="zh-CN" sz="2000" i="1" dirty="0" err="1">
                    <a:latin typeface="Times" panose="02020603050405020304" pitchFamily="18" charset="0"/>
                    <a:ea typeface="宋体" panose="02010600030101010101" pitchFamily="2" charset="-122"/>
                  </a:rPr>
                  <a:t>m</a:t>
                </a:r>
                <a:r>
                  <a:rPr lang="en-US" altLang="zh-CN" sz="2000" dirty="0">
                    <a:ea typeface="宋体" panose="02010600030101010101" pitchFamily="2" charset="-122"/>
                  </a:rPr>
                  <a:t> matrix </a:t>
                </a:r>
                <a:r>
                  <a:rPr lang="en-US" altLang="zh-CN" sz="2000" dirty="0">
                    <a:latin typeface="Times" panose="02020603050405020304" pitchFamily="18" charset="0"/>
                    <a:ea typeface="宋体" panose="02010600030101010101" pitchFamily="2" charset="-122"/>
                  </a:rPr>
                  <a:t>S is defined by</a:t>
                </a:r>
                <a:endParaRPr lang="en-US" altLang="zh-CN" sz="2000"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pPr lvl="1"/>
                <a:r>
                  <a:rPr lang="en-US" altLang="zh-CN" sz="1800" dirty="0">
                    <a:ea typeface="宋体" panose="02010600030101010101" pitchFamily="2" charset="-122"/>
                  </a:rPr>
                  <a:t>Equivalent to</a:t>
                </a:r>
              </a:p>
              <a:p>
                <a:pPr marL="0" indent="0">
                  <a:buNone/>
                </a:pPr>
                <a:endParaRPr lang="en-US" altLang="zh-CN" sz="2000" dirty="0">
                  <a:ea typeface="宋体" panose="02010600030101010101" pitchFamily="2" charset="-122"/>
                </a:endParaRPr>
              </a:p>
              <a:p>
                <a:r>
                  <a:rPr lang="en-US" altLang="zh-CN" sz="2000" dirty="0">
                    <a:ea typeface="宋体" panose="02010600030101010101" pitchFamily="2" charset="-122"/>
                  </a:rPr>
                  <a:t>Non-zero solution if </a:t>
                </a:r>
              </a:p>
              <a:p>
                <a:pPr lvl="1"/>
                <a:r>
                  <a:rPr kumimoji="1" lang="en-US" altLang="zh-CN" sz="1600" dirty="0">
                    <a:latin typeface="Trebuchet MS" panose="020B0603020202020204" pitchFamily="34" charset="0"/>
                  </a:rPr>
                  <a:t>This is a </a:t>
                </a:r>
                <a:r>
                  <a:rPr kumimoji="1" lang="en-US" altLang="zh-CN" sz="1600" i="1" dirty="0">
                    <a:latin typeface="Times" panose="02020603050405020304" pitchFamily="18" charset="0"/>
                  </a:rPr>
                  <a:t>m</a:t>
                </a:r>
                <a:r>
                  <a:rPr kumimoji="1" lang="en-US" altLang="zh-CN" sz="1600" dirty="0">
                    <a:latin typeface="Trebuchet MS" panose="020B0603020202020204" pitchFamily="34" charset="0"/>
                  </a:rPr>
                  <a:t>-</a:t>
                </a:r>
                <a:r>
                  <a:rPr kumimoji="1" lang="en-US" altLang="zh-CN" sz="1600" dirty="0" err="1">
                    <a:latin typeface="Trebuchet MS" panose="020B0603020202020204" pitchFamily="34" charset="0"/>
                  </a:rPr>
                  <a:t>th</a:t>
                </a:r>
                <a:r>
                  <a:rPr kumimoji="1" lang="en-US" altLang="zh-CN" sz="1600" dirty="0">
                    <a:latin typeface="Trebuchet MS" panose="020B0603020202020204" pitchFamily="34" charset="0"/>
                  </a:rPr>
                  <a:t> order equation of </a:t>
                </a:r>
                <a:r>
                  <a:rPr kumimoji="1" lang="el-GR" altLang="zh-CN" sz="1600" dirty="0">
                    <a:latin typeface="Times" panose="02020603050405020304" pitchFamily="18" charset="0"/>
                  </a:rPr>
                  <a:t>λ</a:t>
                </a:r>
                <a:r>
                  <a:rPr kumimoji="1" lang="en-US" altLang="zh-CN" sz="1600" dirty="0">
                    <a:latin typeface="Times" panose="02020603050405020304" pitchFamily="18" charset="0"/>
                  </a:rPr>
                  <a:t>, with </a:t>
                </a:r>
                <a:r>
                  <a:rPr kumimoji="1" lang="en-US" altLang="zh-CN" sz="1600" b="1" dirty="0">
                    <a:solidFill>
                      <a:srgbClr val="FF3300"/>
                    </a:solidFill>
                    <a:latin typeface="Trebuchet MS" panose="020B0603020202020204" pitchFamily="34" charset="0"/>
                  </a:rPr>
                  <a:t>at most </a:t>
                </a:r>
                <a:r>
                  <a:rPr kumimoji="1" lang="en-US" altLang="zh-CN" sz="1600" b="1" i="1" dirty="0">
                    <a:solidFill>
                      <a:srgbClr val="FF3300"/>
                    </a:solidFill>
                    <a:latin typeface="Times" panose="02020603050405020304" pitchFamily="18" charset="0"/>
                  </a:rPr>
                  <a:t>m</a:t>
                </a:r>
                <a:r>
                  <a:rPr kumimoji="1" lang="en-US" altLang="zh-CN" sz="1600" b="1" dirty="0">
                    <a:solidFill>
                      <a:srgbClr val="FF3300"/>
                    </a:solidFill>
                    <a:latin typeface="Trebuchet MS" panose="020B0603020202020204" pitchFamily="34" charset="0"/>
                  </a:rPr>
                  <a:t> distinct solutions</a:t>
                </a:r>
                <a:r>
                  <a:rPr kumimoji="1" lang="en-US" altLang="zh-CN" sz="1600" dirty="0">
                    <a:latin typeface="Trebuchet MS" panose="020B0603020202020204" pitchFamily="34" charset="0"/>
                  </a:rPr>
                  <a:t> (roots of the characteristic polynomial) – </a:t>
                </a:r>
                <a:r>
                  <a:rPr kumimoji="1" lang="en-US" altLang="zh-CN" sz="1600" u="sng" dirty="0">
                    <a:latin typeface="Trebuchet MS" panose="020B0603020202020204" pitchFamily="34" charset="0"/>
                  </a:rPr>
                  <a:t>can be complex even though </a:t>
                </a:r>
                <a:r>
                  <a:rPr kumimoji="1" lang="en-US" altLang="zh-CN" sz="1600" b="1" u="sng" dirty="0">
                    <a:latin typeface="Trebuchet MS" panose="020B0603020202020204" pitchFamily="34" charset="0"/>
                  </a:rPr>
                  <a:t>S</a:t>
                </a:r>
                <a:r>
                  <a:rPr kumimoji="1" lang="en-US" altLang="zh-CN" sz="1600" u="sng" dirty="0">
                    <a:latin typeface="Trebuchet MS" panose="020B0603020202020204" pitchFamily="34" charset="0"/>
                  </a:rPr>
                  <a:t> is real.</a:t>
                </a:r>
                <a:endParaRPr kumimoji="1" lang="el-GR" altLang="zh-CN" sz="1600" u="sng" dirty="0">
                  <a:latin typeface="Trebuchet MS" panose="020B0603020202020204" pitchFamily="34" charset="0"/>
                </a:endParaRPr>
              </a:p>
              <a:p>
                <a:r>
                  <a:rPr lang="en-US" altLang="zh-CN" sz="2000" dirty="0">
                    <a:ea typeface="宋体" panose="02010600030101010101" pitchFamily="2" charset="-122"/>
                  </a:rPr>
                  <a:t>In case of symmetric matrix, </a:t>
                </a:r>
                <a14:m>
                  <m:oMath xmlns:m="http://schemas.openxmlformats.org/officeDocument/2006/math">
                    <m:r>
                      <a:rPr lang="en-US" altLang="zh-CN" sz="1800" b="0" i="1" smtClean="0">
                        <a:latin typeface="Cambria Math" panose="02040503050406030204" pitchFamily="18" charset="0"/>
                        <a:ea typeface="宋体" panose="02010600030101010101" pitchFamily="2" charset="-122"/>
                      </a:rPr>
                      <m:t>𝑆</m:t>
                    </m:r>
                    <m:r>
                      <a:rPr lang="en-US" altLang="zh-CN" sz="1800" b="0" i="1" smtClean="0">
                        <a:latin typeface="Cambria Math" panose="02040503050406030204" pitchFamily="18" charset="0"/>
                        <a:ea typeface="宋体" panose="02010600030101010101" pitchFamily="2" charset="-122"/>
                      </a:rPr>
                      <m:t>=</m:t>
                    </m:r>
                    <m:r>
                      <a:rPr lang="en-US" altLang="zh-CN" sz="1800" b="0" i="1" smtClean="0">
                        <a:latin typeface="Cambria Math" panose="02040503050406030204" pitchFamily="18" charset="0"/>
                        <a:ea typeface="宋体" panose="02010600030101010101" pitchFamily="2" charset="-122"/>
                      </a:rPr>
                      <m:t>𝑉</m:t>
                    </m:r>
                    <m:r>
                      <a:rPr lang="en-US" altLang="zh-CN" sz="1800" b="0" i="1" smtClean="0">
                        <a:latin typeface="Cambria Math" panose="02040503050406030204" pitchFamily="18" charset="0"/>
                        <a:ea typeface="宋体" panose="02010600030101010101" pitchFamily="2" charset="-122"/>
                      </a:rPr>
                      <m:t>′</m:t>
                    </m:r>
                    <m:r>
                      <m:rPr>
                        <m:sty m:val="p"/>
                      </m:rPr>
                      <a:rPr lang="el-GR" altLang="zh-CN" sz="2000" i="1" dirty="0">
                        <a:latin typeface="Cambria Math" panose="02040503050406030204" pitchFamily="18" charset="0"/>
                        <a:ea typeface="Cambria Math" panose="02040503050406030204" pitchFamily="18" charset="0"/>
                      </a:rPr>
                      <m:t>Σ</m:t>
                    </m:r>
                    <m:r>
                      <a:rPr lang="en-US" altLang="zh-CN" sz="2000" i="1" dirty="0">
                        <a:latin typeface="Cambria Math" panose="02040503050406030204" pitchFamily="18" charset="0"/>
                        <a:ea typeface="Cambria Math" panose="02040503050406030204" pitchFamily="18" charset="0"/>
                      </a:rPr>
                      <m:t>𝑉</m:t>
                    </m:r>
                  </m:oMath>
                </a14:m>
                <a:r>
                  <a:rPr lang="zh-CN" altLang="en-US" sz="2000" dirty="0"/>
                  <a:t> </a:t>
                </a:r>
                <a:r>
                  <a:rPr lang="en-US" altLang="zh-CN" sz="2000" dirty="0"/>
                  <a:t>with all real eigenvalues</a:t>
                </a:r>
                <a:endParaRPr lang="zh-CN" altLang="en-US" sz="2000" dirty="0"/>
              </a:p>
              <a:p>
                <a:endParaRPr lang="en-US" altLang="zh-CN" sz="2000" dirty="0">
                  <a:ea typeface="宋体" panose="02010600030101010101" pitchFamily="2" charset="-122"/>
                </a:endParaRPr>
              </a:p>
            </p:txBody>
          </p:sp>
        </mc:Choice>
        <mc:Fallback xmlns="">
          <p:sp>
            <p:nvSpPr>
              <p:cNvPr id="22" name="Rectangle 3"/>
              <p:cNvSpPr txBox="1">
                <a:spLocks noRot="1" noChangeAspect="1" noMove="1" noResize="1" noEditPoints="1" noAdjustHandles="1" noChangeArrowheads="1" noChangeShapeType="1" noTextEdit="1"/>
              </p:cNvSpPr>
              <p:nvPr/>
            </p:nvSpPr>
            <p:spPr>
              <a:xfrm>
                <a:off x="395536" y="1340768"/>
                <a:ext cx="7772400" cy="4876800"/>
              </a:xfrm>
              <a:prstGeom prst="rect">
                <a:avLst/>
              </a:prstGeom>
              <a:blipFill rotWithShape="0">
                <a:blip r:embed="rId7"/>
                <a:stretch>
                  <a:fillRect l="-706" t="-1000" r="-157"/>
                </a:stretch>
              </a:blipFill>
            </p:spPr>
            <p:txBody>
              <a:bodyPr/>
              <a:lstStyle/>
              <a:p>
                <a:r>
                  <a:rPr lang="zh-CN" altLang="en-US">
                    <a:noFill/>
                  </a:rPr>
                  <a:t> </a:t>
                </a:r>
              </a:p>
            </p:txBody>
          </p:sp>
        </mc:Fallback>
      </mc:AlternateContent>
      <p:sp>
        <p:nvSpPr>
          <p:cNvPr id="28" name="Rectangle 10"/>
          <p:cNvSpPr>
            <a:spLocks noChangeArrowheads="1"/>
          </p:cNvSpPr>
          <p:nvPr/>
        </p:nvSpPr>
        <p:spPr bwMode="auto">
          <a:xfrm>
            <a:off x="3214936" y="1951956"/>
            <a:ext cx="1752600" cy="644525"/>
          </a:xfrm>
          <a:prstGeom prst="rect">
            <a:avLst/>
          </a:prstGeom>
          <a:solidFill>
            <a:srgbClr val="C0C0C0">
              <a:alpha val="50000"/>
            </a:srgbClr>
          </a:solidFill>
          <a:ln w="9525" algn="ctr">
            <a:solidFill>
              <a:srgbClr val="EAEAE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 name="Picture 11" descr="txp_fig"/>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2911" y="2112293"/>
            <a:ext cx="1214438"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AutoShape 12"/>
          <p:cNvCxnSpPr>
            <a:cxnSpLocks noChangeShapeType="1"/>
          </p:cNvCxnSpPr>
          <p:nvPr/>
        </p:nvCxnSpPr>
        <p:spPr bwMode="auto">
          <a:xfrm flipV="1">
            <a:off x="3076824" y="2315493"/>
            <a:ext cx="747712" cy="5492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13"/>
          <p:cNvCxnSpPr>
            <a:cxnSpLocks noChangeShapeType="1"/>
            <a:stCxn id="32" idx="0"/>
          </p:cNvCxnSpPr>
          <p:nvPr/>
        </p:nvCxnSpPr>
        <p:spPr bwMode="auto">
          <a:xfrm flipH="1" flipV="1">
            <a:off x="4469061" y="2410743"/>
            <a:ext cx="349250" cy="3794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 Box 15"/>
          <p:cNvSpPr txBox="1">
            <a:spLocks noChangeArrowheads="1"/>
          </p:cNvSpPr>
          <p:nvPr/>
        </p:nvSpPr>
        <p:spPr bwMode="auto">
          <a:xfrm>
            <a:off x="4115049" y="2790156"/>
            <a:ext cx="1406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a:latin typeface="Trebuchet MS" panose="020B0603020202020204" pitchFamily="34" charset="0"/>
                <a:ea typeface="宋体" panose="02010600030101010101" pitchFamily="2" charset="-122"/>
              </a:rPr>
              <a:t>eigenvalue</a:t>
            </a:r>
          </a:p>
        </p:txBody>
      </p:sp>
      <p:pic>
        <p:nvPicPr>
          <p:cNvPr id="33" name="Picture 16" descr="txp_fig"/>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4136" y="3247356"/>
            <a:ext cx="830263"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 Box 18"/>
          <p:cNvSpPr txBox="1">
            <a:spLocks noChangeArrowheads="1"/>
          </p:cNvSpPr>
          <p:nvPr/>
        </p:nvSpPr>
        <p:spPr bwMode="auto">
          <a:xfrm>
            <a:off x="1614736" y="2790156"/>
            <a:ext cx="2320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2000">
                <a:latin typeface="Trebuchet MS" panose="020B0603020202020204" pitchFamily="34" charset="0"/>
                <a:ea typeface="宋体" panose="02010600030101010101" pitchFamily="2" charset="-122"/>
              </a:rPr>
              <a:t>(right) eigenvector</a:t>
            </a:r>
          </a:p>
        </p:txBody>
      </p:sp>
      <p:pic>
        <p:nvPicPr>
          <p:cNvPr id="35" name="Picture 19"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9536" y="3231481"/>
            <a:ext cx="1692275"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20"/>
          <p:cNvGrpSpPr>
            <a:grpSpLocks/>
          </p:cNvGrpSpPr>
          <p:nvPr/>
        </p:nvGrpSpPr>
        <p:grpSpPr bwMode="auto">
          <a:xfrm>
            <a:off x="5881936" y="2183731"/>
            <a:ext cx="2589213" cy="985837"/>
            <a:chOff x="4080" y="1296"/>
            <a:chExt cx="1631" cy="621"/>
          </a:xfrm>
        </p:grpSpPr>
        <p:pic>
          <p:nvPicPr>
            <p:cNvPr id="37" name="Picture 21" descr="txp_fig"/>
            <p:cNvPicPr>
              <a:picLocks noChangeAspect="1" noChangeArrowheads="1"/>
            </p:cNvPicPr>
            <p:nvPr>
              <p:custDataLst>
                <p:tags r:id="rId5"/>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28" y="1584"/>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22"/>
            <p:cNvSpPr>
              <a:spLocks noChangeArrowheads="1"/>
            </p:cNvSpPr>
            <p:nvPr/>
          </p:nvSpPr>
          <p:spPr bwMode="auto">
            <a:xfrm>
              <a:off x="4128" y="1296"/>
              <a:ext cx="6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00" i="1">
                  <a:latin typeface="Trebuchet MS" panose="020B0603020202020204" pitchFamily="34" charset="0"/>
                  <a:ea typeface="宋体" panose="02010600030101010101" pitchFamily="2" charset="-122"/>
                </a:rPr>
                <a:t>Example</a:t>
              </a:r>
            </a:p>
          </p:txBody>
        </p:sp>
        <p:sp>
          <p:nvSpPr>
            <p:cNvPr id="39" name="Rectangle 23"/>
            <p:cNvSpPr>
              <a:spLocks noChangeArrowheads="1"/>
            </p:cNvSpPr>
            <p:nvPr/>
          </p:nvSpPr>
          <p:spPr bwMode="auto">
            <a:xfrm>
              <a:off x="4080" y="1296"/>
              <a:ext cx="1631" cy="621"/>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40" name="直接连接符 39"/>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p:cNvSpPr txBox="1"/>
              <p:nvPr/>
            </p:nvSpPr>
            <p:spPr>
              <a:xfrm>
                <a:off x="2596613" y="5605081"/>
                <a:ext cx="3675045"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𝑚</m:t>
                              </m:r>
                            </m:sub>
                          </m:sSub>
                        </m:e>
                      </m:d>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m:rPr>
                                        <m:brk m:alnAt="7"/>
                                      </m:rPr>
                                      <a:rPr lang="zh-CN" altLang="en-US" i="1">
                                        <a:latin typeface="Cambria Math" panose="02040503050406030204" pitchFamily="18" charset="0"/>
                                      </a:rPr>
                                      <m:t>𝜆</m:t>
                                    </m:r>
                                  </m:e>
                                  <m:sub>
                                    <m:r>
                                      <a:rPr lang="en-US" altLang="zh-CN" b="0" i="1" smtClean="0">
                                        <a:latin typeface="Cambria Math" panose="02040503050406030204" pitchFamily="18" charset="0"/>
                                      </a:rPr>
                                      <m:t>1</m:t>
                                    </m:r>
                                  </m:sub>
                                </m:sSub>
                              </m:e>
                              <m:e/>
                              <m:e/>
                            </m:mr>
                            <m:mr>
                              <m:e/>
                              <m:e>
                                <m:sSub>
                                  <m:sSubPr>
                                    <m:ctrlPr>
                                      <a:rPr lang="en-US" altLang="zh-CN" i="1">
                                        <a:latin typeface="Cambria Math" panose="02040503050406030204" pitchFamily="18" charset="0"/>
                                      </a:rPr>
                                    </m:ctrlPr>
                                  </m:sSubPr>
                                  <m:e>
                                    <m:r>
                                      <m:rPr>
                                        <m:brk m:alnAt="7"/>
                                      </m:rPr>
                                      <a:rPr lang="zh-CN" altLang="en-US" i="1">
                                        <a:latin typeface="Cambria Math" panose="02040503050406030204" pitchFamily="18" charset="0"/>
                                      </a:rPr>
                                      <m:t>𝜆</m:t>
                                    </m:r>
                                  </m:e>
                                  <m:sub>
                                    <m:r>
                                      <a:rPr lang="en-US" altLang="zh-CN" b="0" i="1" smtClean="0">
                                        <a:latin typeface="Cambria Math" panose="02040503050406030204" pitchFamily="18" charset="0"/>
                                      </a:rPr>
                                      <m:t>2</m:t>
                                    </m:r>
                                  </m:sub>
                                </m:sSub>
                              </m:e>
                              <m:e/>
                            </m:mr>
                            <m:mr>
                              <m:e/>
                              <m:e/>
                              <m:e>
                                <m:sSub>
                                  <m:sSubPr>
                                    <m:ctrlPr>
                                      <a:rPr lang="en-US" altLang="zh-CN" i="1">
                                        <a:latin typeface="Cambria Math" panose="02040503050406030204" pitchFamily="18" charset="0"/>
                                      </a:rPr>
                                    </m:ctrlPr>
                                  </m:sSubPr>
                                  <m:e>
                                    <m:r>
                                      <m:rPr>
                                        <m:brk m:alnAt="7"/>
                                      </m:rPr>
                                      <a:rPr lang="zh-CN" altLang="en-US" i="1">
                                        <a:latin typeface="Cambria Math" panose="02040503050406030204" pitchFamily="18" charset="0"/>
                                      </a:rPr>
                                      <m:t>𝜆</m:t>
                                    </m:r>
                                  </m:e>
                                  <m:sub>
                                    <m:r>
                                      <a:rPr lang="en-US" altLang="zh-CN" b="0" i="1" smtClean="0">
                                        <a:latin typeface="Cambria Math" panose="02040503050406030204" pitchFamily="18" charset="0"/>
                                      </a:rPr>
                                      <m:t>𝑚</m:t>
                                    </m:r>
                                  </m:sub>
                                </m:sSub>
                              </m:e>
                            </m:mr>
                          </m:m>
                        </m:e>
                      </m:d>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e>
                            </m:mr>
                          </m:m>
                        </m:e>
                      </m:d>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2596613" y="5605081"/>
                <a:ext cx="3675045" cy="880369"/>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2881159" y="3661192"/>
                <a:ext cx="1393971" cy="461665"/>
              </a:xfrm>
              <a:prstGeom prst="rect">
                <a:avLst/>
              </a:prstGeom>
              <a:solidFill>
                <a:schemeClr val="bg1">
                  <a:lumMod val="85000"/>
                </a:schemeClr>
              </a:solidFill>
            </p:spPr>
            <p:txBody>
              <a:bodyPr wrap="none">
                <a:spAutoFit/>
              </a:bodyPr>
              <a:lstStyle/>
              <a:p>
                <a14:m>
                  <m:oMath xmlns:m="http://schemas.openxmlformats.org/officeDocument/2006/math">
                    <m:r>
                      <a:rPr lang="en-US" altLang="zh-CN" sz="2400" i="1" smtClean="0">
                        <a:latin typeface="Cambria Math" panose="02040503050406030204" pitchFamily="18" charset="0"/>
                      </a:rPr>
                      <m:t>𝑆</m:t>
                    </m:r>
                  </m:oMath>
                </a14:m>
                <a:r>
                  <a:rPr lang="en-US" altLang="zh-CN" sz="2400" dirty="0"/>
                  <a:t>=</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b="0" i="1" dirty="0" smtClean="0">
                            <a:latin typeface="Cambria Math" panose="02040503050406030204" pitchFamily="18" charset="0"/>
                          </a:rPr>
                          <m:t>𝑉</m:t>
                        </m:r>
                      </m:e>
                      <m:sup>
                        <m:r>
                          <a:rPr lang="en-US" altLang="zh-CN" sz="2400" b="0" i="1" dirty="0" smtClean="0">
                            <a:latin typeface="Cambria Math" panose="02040503050406030204" pitchFamily="18" charset="0"/>
                          </a:rPr>
                          <m:t>−1</m:t>
                        </m:r>
                      </m:sup>
                    </m:sSup>
                    <m:r>
                      <m:rPr>
                        <m:sty m:val="p"/>
                      </m:rPr>
                      <a:rPr lang="el-GR" altLang="zh-CN" sz="2400" i="1" dirty="0" smtClean="0">
                        <a:latin typeface="Cambria Math" panose="02040503050406030204" pitchFamily="18" charset="0"/>
                        <a:ea typeface="Cambria Math" panose="02040503050406030204" pitchFamily="18" charset="0"/>
                      </a:rPr>
                      <m:t>Σ</m:t>
                    </m:r>
                    <m:r>
                      <a:rPr lang="en-US" altLang="zh-CN" sz="2400" b="0" i="1" dirty="0" smtClean="0">
                        <a:latin typeface="Cambria Math" panose="02040503050406030204" pitchFamily="18" charset="0"/>
                        <a:ea typeface="Cambria Math" panose="02040503050406030204" pitchFamily="18" charset="0"/>
                      </a:rPr>
                      <m:t>𝑉</m:t>
                    </m:r>
                  </m:oMath>
                </a14:m>
                <a:endParaRPr lang="zh-CN" altLang="en-US" sz="2400" dirty="0"/>
              </a:p>
            </p:txBody>
          </p:sp>
        </mc:Choice>
        <mc:Fallback xmlns="">
          <p:sp>
            <p:nvSpPr>
              <p:cNvPr id="43" name="矩形 42"/>
              <p:cNvSpPr>
                <a:spLocks noRot="1" noChangeAspect="1" noMove="1" noResize="1" noEditPoints="1" noAdjustHandles="1" noChangeArrowheads="1" noChangeShapeType="1" noTextEdit="1"/>
              </p:cNvSpPr>
              <p:nvPr/>
            </p:nvSpPr>
            <p:spPr>
              <a:xfrm>
                <a:off x="2881159" y="3661192"/>
                <a:ext cx="1393971" cy="461665"/>
              </a:xfrm>
              <a:prstGeom prst="rect">
                <a:avLst/>
              </a:prstGeom>
              <a:blipFill rotWithShape="0">
                <a:blip r:embed="rId13"/>
                <a:stretch>
                  <a:fillRect l="-1316" t="-10667" b="-30667"/>
                </a:stretch>
              </a:blipFill>
            </p:spPr>
            <p:txBody>
              <a:bodyPr/>
              <a:lstStyle/>
              <a:p>
                <a:r>
                  <a:rPr lang="zh-CN" altLang="en-US">
                    <a:noFill/>
                  </a:rPr>
                  <a:t> </a:t>
                </a:r>
              </a:p>
            </p:txBody>
          </p:sp>
        </mc:Fallback>
      </mc:AlternateContent>
      <p:pic>
        <p:nvPicPr>
          <p:cNvPr id="44" name="Picture 7" descr="txp_fig"/>
          <p:cNvPicPr>
            <a:picLocks noChangeAspect="1" noChangeArrowheads="1"/>
          </p:cNvPicPr>
          <p:nvPr>
            <p:custDataLst>
              <p:tags r:id="rId4"/>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383" y="4233481"/>
            <a:ext cx="1534079" cy="32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CFC73C29-3289-49B5-BD7E-44E337C82F65}"/>
                  </a:ext>
                </a:extLst>
              </p14:cNvPr>
              <p14:cNvContentPartPr/>
              <p14:nvPr/>
            </p14:nvContentPartPr>
            <p14:xfrm>
              <a:off x="-857203" y="2105863"/>
              <a:ext cx="33480" cy="614880"/>
            </p14:xfrm>
          </p:contentPart>
        </mc:Choice>
        <mc:Fallback xmlns="">
          <p:pic>
            <p:nvPicPr>
              <p:cNvPr id="3" name="Ink 2">
                <a:extLst>
                  <a:ext uri="{FF2B5EF4-FFF2-40B4-BE49-F238E27FC236}">
                    <a16:creationId xmlns:a16="http://schemas.microsoft.com/office/drawing/2014/main" id="{CFC73C29-3289-49B5-BD7E-44E337C82F65}"/>
                  </a:ext>
                </a:extLst>
              </p:cNvPr>
              <p:cNvPicPr/>
              <p:nvPr/>
            </p:nvPicPr>
            <p:blipFill>
              <a:blip r:embed="rId16"/>
              <a:stretch>
                <a:fillRect/>
              </a:stretch>
            </p:blipFill>
            <p:spPr>
              <a:xfrm>
                <a:off x="-875203" y="2088223"/>
                <a:ext cx="6912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 name="Ink 3">
                <a:extLst>
                  <a:ext uri="{FF2B5EF4-FFF2-40B4-BE49-F238E27FC236}">
                    <a16:creationId xmlns:a16="http://schemas.microsoft.com/office/drawing/2014/main" id="{B43DE014-9BBF-4297-8957-5EF3D823B0A6}"/>
                  </a:ext>
                </a:extLst>
              </p14:cNvPr>
              <p14:cNvContentPartPr/>
              <p14:nvPr/>
            </p14:nvContentPartPr>
            <p14:xfrm>
              <a:off x="-794203" y="2051863"/>
              <a:ext cx="246600" cy="484560"/>
            </p14:xfrm>
          </p:contentPart>
        </mc:Choice>
        <mc:Fallback xmlns="">
          <p:pic>
            <p:nvPicPr>
              <p:cNvPr id="4" name="Ink 3">
                <a:extLst>
                  <a:ext uri="{FF2B5EF4-FFF2-40B4-BE49-F238E27FC236}">
                    <a16:creationId xmlns:a16="http://schemas.microsoft.com/office/drawing/2014/main" id="{B43DE014-9BBF-4297-8957-5EF3D823B0A6}"/>
                  </a:ext>
                </a:extLst>
              </p:cNvPr>
              <p:cNvPicPr/>
              <p:nvPr/>
            </p:nvPicPr>
            <p:blipFill>
              <a:blip r:embed="rId18"/>
              <a:stretch>
                <a:fillRect/>
              </a:stretch>
            </p:blipFill>
            <p:spPr>
              <a:xfrm>
                <a:off x="-812203" y="2034223"/>
                <a:ext cx="28224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Ink 4">
                <a:extLst>
                  <a:ext uri="{FF2B5EF4-FFF2-40B4-BE49-F238E27FC236}">
                    <a16:creationId xmlns:a16="http://schemas.microsoft.com/office/drawing/2014/main" id="{2A2566FE-5C36-4E8E-BEA2-9BA10655FFA8}"/>
                  </a:ext>
                </a:extLst>
              </p14:cNvPr>
              <p14:cNvContentPartPr/>
              <p14:nvPr/>
            </p14:nvContentPartPr>
            <p14:xfrm>
              <a:off x="-555883" y="2304943"/>
              <a:ext cx="235080" cy="231120"/>
            </p14:xfrm>
          </p:contentPart>
        </mc:Choice>
        <mc:Fallback xmlns="">
          <p:pic>
            <p:nvPicPr>
              <p:cNvPr id="5" name="Ink 4">
                <a:extLst>
                  <a:ext uri="{FF2B5EF4-FFF2-40B4-BE49-F238E27FC236}">
                    <a16:creationId xmlns:a16="http://schemas.microsoft.com/office/drawing/2014/main" id="{2A2566FE-5C36-4E8E-BEA2-9BA10655FFA8}"/>
                  </a:ext>
                </a:extLst>
              </p:cNvPr>
              <p:cNvPicPr/>
              <p:nvPr/>
            </p:nvPicPr>
            <p:blipFill>
              <a:blip r:embed="rId20"/>
              <a:stretch>
                <a:fillRect/>
              </a:stretch>
            </p:blipFill>
            <p:spPr>
              <a:xfrm>
                <a:off x="-573883" y="2287303"/>
                <a:ext cx="2707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 name="Ink 7">
                <a:extLst>
                  <a:ext uri="{FF2B5EF4-FFF2-40B4-BE49-F238E27FC236}">
                    <a16:creationId xmlns:a16="http://schemas.microsoft.com/office/drawing/2014/main" id="{B395169D-55C1-4280-937C-3333F33BDFB9}"/>
                  </a:ext>
                </a:extLst>
              </p14:cNvPr>
              <p14:cNvContentPartPr/>
              <p14:nvPr/>
            </p14:nvContentPartPr>
            <p14:xfrm>
              <a:off x="-872683" y="3695263"/>
              <a:ext cx="329400" cy="541080"/>
            </p14:xfrm>
          </p:contentPart>
        </mc:Choice>
        <mc:Fallback xmlns="">
          <p:pic>
            <p:nvPicPr>
              <p:cNvPr id="8" name="Ink 7">
                <a:extLst>
                  <a:ext uri="{FF2B5EF4-FFF2-40B4-BE49-F238E27FC236}">
                    <a16:creationId xmlns:a16="http://schemas.microsoft.com/office/drawing/2014/main" id="{B395169D-55C1-4280-937C-3333F33BDFB9}"/>
                  </a:ext>
                </a:extLst>
              </p:cNvPr>
              <p:cNvPicPr/>
              <p:nvPr/>
            </p:nvPicPr>
            <p:blipFill>
              <a:blip r:embed="rId22"/>
              <a:stretch>
                <a:fillRect/>
              </a:stretch>
            </p:blipFill>
            <p:spPr>
              <a:xfrm>
                <a:off x="-890323" y="3677263"/>
                <a:ext cx="3650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EBD82789-C35E-4F6D-8D1F-A426D1EF93AA}"/>
                  </a:ext>
                </a:extLst>
              </p14:cNvPr>
              <p14:cNvContentPartPr/>
              <p14:nvPr/>
            </p14:nvContentPartPr>
            <p14:xfrm>
              <a:off x="-308923" y="4001263"/>
              <a:ext cx="18720" cy="14040"/>
            </p14:xfrm>
          </p:contentPart>
        </mc:Choice>
        <mc:Fallback xmlns="">
          <p:pic>
            <p:nvPicPr>
              <p:cNvPr id="12" name="Ink 11">
                <a:extLst>
                  <a:ext uri="{FF2B5EF4-FFF2-40B4-BE49-F238E27FC236}">
                    <a16:creationId xmlns:a16="http://schemas.microsoft.com/office/drawing/2014/main" id="{EBD82789-C35E-4F6D-8D1F-A426D1EF93AA}"/>
                  </a:ext>
                </a:extLst>
              </p:cNvPr>
              <p:cNvPicPr/>
              <p:nvPr/>
            </p:nvPicPr>
            <p:blipFill>
              <a:blip r:embed="rId24"/>
              <a:stretch>
                <a:fillRect/>
              </a:stretch>
            </p:blipFill>
            <p:spPr>
              <a:xfrm>
                <a:off x="-326563" y="3983623"/>
                <a:ext cx="54360" cy="49680"/>
              </a:xfrm>
              <a:prstGeom prst="rect">
                <a:avLst/>
              </a:prstGeom>
            </p:spPr>
          </p:pic>
        </mc:Fallback>
      </mc:AlternateContent>
      <p:grpSp>
        <p:nvGrpSpPr>
          <p:cNvPr id="26" name="Group 25">
            <a:extLst>
              <a:ext uri="{FF2B5EF4-FFF2-40B4-BE49-F238E27FC236}">
                <a16:creationId xmlns:a16="http://schemas.microsoft.com/office/drawing/2014/main" id="{0DB3D18A-C31A-4C5E-BDBC-BA0EC5E865C2}"/>
              </a:ext>
            </a:extLst>
          </p:cNvPr>
          <p:cNvGrpSpPr/>
          <p:nvPr/>
        </p:nvGrpSpPr>
        <p:grpSpPr>
          <a:xfrm>
            <a:off x="-1169683" y="3281623"/>
            <a:ext cx="2998440" cy="1413000"/>
            <a:chOff x="-1169683" y="3281623"/>
            <a:chExt cx="2998440" cy="1413000"/>
          </a:xfrm>
        </p:grpSpPr>
        <mc:AlternateContent xmlns:mc="http://schemas.openxmlformats.org/markup-compatibility/2006" xmlns:p14="http://schemas.microsoft.com/office/powerpoint/2010/main">
          <mc:Choice Requires="p14">
            <p:contentPart p14:bwMode="auto" r:id="rId25">
              <p14:nvContentPartPr>
                <p14:cNvPr id="9" name="Ink 8">
                  <a:extLst>
                    <a:ext uri="{FF2B5EF4-FFF2-40B4-BE49-F238E27FC236}">
                      <a16:creationId xmlns:a16="http://schemas.microsoft.com/office/drawing/2014/main" id="{1006A414-E82F-4A3D-BD6F-9706D102EAD8}"/>
                    </a:ext>
                  </a:extLst>
                </p14:cNvPr>
                <p14:cNvContentPartPr/>
                <p14:nvPr/>
              </p14:nvContentPartPr>
              <p14:xfrm>
                <a:off x="-465883" y="3970303"/>
                <a:ext cx="518400" cy="328320"/>
              </p14:xfrm>
            </p:contentPart>
          </mc:Choice>
          <mc:Fallback xmlns="">
            <p:pic>
              <p:nvPicPr>
                <p:cNvPr id="9" name="Ink 8">
                  <a:extLst>
                    <a:ext uri="{FF2B5EF4-FFF2-40B4-BE49-F238E27FC236}">
                      <a16:creationId xmlns:a16="http://schemas.microsoft.com/office/drawing/2014/main" id="{1006A414-E82F-4A3D-BD6F-9706D102EAD8}"/>
                    </a:ext>
                  </a:extLst>
                </p:cNvPr>
                <p:cNvPicPr/>
                <p:nvPr/>
              </p:nvPicPr>
              <p:blipFill>
                <a:blip r:embed="rId26"/>
                <a:stretch>
                  <a:fillRect/>
                </a:stretch>
              </p:blipFill>
              <p:spPr>
                <a:xfrm>
                  <a:off x="-483883" y="3952663"/>
                  <a:ext cx="5540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Ink 12">
                  <a:extLst>
                    <a:ext uri="{FF2B5EF4-FFF2-40B4-BE49-F238E27FC236}">
                      <a16:creationId xmlns:a16="http://schemas.microsoft.com/office/drawing/2014/main" id="{AF0E65E5-0B68-4E57-AF95-3BF513E8ECA3}"/>
                    </a:ext>
                  </a:extLst>
                </p14:cNvPr>
                <p14:cNvContentPartPr/>
                <p14:nvPr/>
              </p14:nvContentPartPr>
              <p14:xfrm>
                <a:off x="116957" y="3454063"/>
                <a:ext cx="405360" cy="1020600"/>
              </p14:xfrm>
            </p:contentPart>
          </mc:Choice>
          <mc:Fallback xmlns="">
            <p:pic>
              <p:nvPicPr>
                <p:cNvPr id="13" name="Ink 12">
                  <a:extLst>
                    <a:ext uri="{FF2B5EF4-FFF2-40B4-BE49-F238E27FC236}">
                      <a16:creationId xmlns:a16="http://schemas.microsoft.com/office/drawing/2014/main" id="{AF0E65E5-0B68-4E57-AF95-3BF513E8ECA3}"/>
                    </a:ext>
                  </a:extLst>
                </p:cNvPr>
                <p:cNvPicPr/>
                <p:nvPr/>
              </p:nvPicPr>
              <p:blipFill>
                <a:blip r:embed="rId28"/>
                <a:stretch>
                  <a:fillRect/>
                </a:stretch>
              </p:blipFill>
              <p:spPr>
                <a:xfrm>
                  <a:off x="99317" y="3436063"/>
                  <a:ext cx="441000" cy="1056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Ink 13">
                  <a:extLst>
                    <a:ext uri="{FF2B5EF4-FFF2-40B4-BE49-F238E27FC236}">
                      <a16:creationId xmlns:a16="http://schemas.microsoft.com/office/drawing/2014/main" id="{087871DB-1FB1-4A3F-AF60-F029DB938DDA}"/>
                    </a:ext>
                  </a:extLst>
                </p14:cNvPr>
                <p14:cNvContentPartPr/>
                <p14:nvPr/>
              </p14:nvContentPartPr>
              <p14:xfrm>
                <a:off x="572357" y="3281623"/>
                <a:ext cx="277560" cy="505080"/>
              </p14:xfrm>
            </p:contentPart>
          </mc:Choice>
          <mc:Fallback xmlns="">
            <p:pic>
              <p:nvPicPr>
                <p:cNvPr id="14" name="Ink 13">
                  <a:extLst>
                    <a:ext uri="{FF2B5EF4-FFF2-40B4-BE49-F238E27FC236}">
                      <a16:creationId xmlns:a16="http://schemas.microsoft.com/office/drawing/2014/main" id="{087871DB-1FB1-4A3F-AF60-F029DB938DDA}"/>
                    </a:ext>
                  </a:extLst>
                </p:cNvPr>
                <p:cNvPicPr/>
                <p:nvPr/>
              </p:nvPicPr>
              <p:blipFill>
                <a:blip r:embed="rId30"/>
                <a:stretch>
                  <a:fillRect/>
                </a:stretch>
              </p:blipFill>
              <p:spPr>
                <a:xfrm>
                  <a:off x="554717" y="3263983"/>
                  <a:ext cx="31320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Ink 14">
                  <a:extLst>
                    <a:ext uri="{FF2B5EF4-FFF2-40B4-BE49-F238E27FC236}">
                      <a16:creationId xmlns:a16="http://schemas.microsoft.com/office/drawing/2014/main" id="{74B9E125-1290-430B-A021-AA24D657521D}"/>
                    </a:ext>
                  </a:extLst>
                </p14:cNvPr>
                <p14:cNvContentPartPr/>
                <p14:nvPr/>
              </p14:nvContentPartPr>
              <p14:xfrm>
                <a:off x="925877" y="3400783"/>
                <a:ext cx="151560" cy="389880"/>
              </p14:xfrm>
            </p:contentPart>
          </mc:Choice>
          <mc:Fallback xmlns="">
            <p:pic>
              <p:nvPicPr>
                <p:cNvPr id="15" name="Ink 14">
                  <a:extLst>
                    <a:ext uri="{FF2B5EF4-FFF2-40B4-BE49-F238E27FC236}">
                      <a16:creationId xmlns:a16="http://schemas.microsoft.com/office/drawing/2014/main" id="{74B9E125-1290-430B-A021-AA24D657521D}"/>
                    </a:ext>
                  </a:extLst>
                </p:cNvPr>
                <p:cNvPicPr/>
                <p:nvPr/>
              </p:nvPicPr>
              <p:blipFill>
                <a:blip r:embed="rId32"/>
                <a:stretch>
                  <a:fillRect/>
                </a:stretch>
              </p:blipFill>
              <p:spPr>
                <a:xfrm>
                  <a:off x="907877" y="3383143"/>
                  <a:ext cx="1872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 name="Ink 15">
                  <a:extLst>
                    <a:ext uri="{FF2B5EF4-FFF2-40B4-BE49-F238E27FC236}">
                      <a16:creationId xmlns:a16="http://schemas.microsoft.com/office/drawing/2014/main" id="{250F4B8C-53C3-4AC2-84DD-E4BDD9CB149C}"/>
                    </a:ext>
                  </a:extLst>
                </p14:cNvPr>
                <p14:cNvContentPartPr/>
                <p14:nvPr/>
              </p14:nvContentPartPr>
              <p14:xfrm>
                <a:off x="635717" y="4079743"/>
                <a:ext cx="560880" cy="506520"/>
              </p14:xfrm>
            </p:contentPart>
          </mc:Choice>
          <mc:Fallback xmlns="">
            <p:pic>
              <p:nvPicPr>
                <p:cNvPr id="16" name="Ink 15">
                  <a:extLst>
                    <a:ext uri="{FF2B5EF4-FFF2-40B4-BE49-F238E27FC236}">
                      <a16:creationId xmlns:a16="http://schemas.microsoft.com/office/drawing/2014/main" id="{250F4B8C-53C3-4AC2-84DD-E4BDD9CB149C}"/>
                    </a:ext>
                  </a:extLst>
                </p:cNvPr>
                <p:cNvPicPr/>
                <p:nvPr/>
              </p:nvPicPr>
              <p:blipFill>
                <a:blip r:embed="rId34"/>
                <a:stretch>
                  <a:fillRect/>
                </a:stretch>
              </p:blipFill>
              <p:spPr>
                <a:xfrm>
                  <a:off x="618077" y="4062103"/>
                  <a:ext cx="59652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Ink 17">
                  <a:extLst>
                    <a:ext uri="{FF2B5EF4-FFF2-40B4-BE49-F238E27FC236}">
                      <a16:creationId xmlns:a16="http://schemas.microsoft.com/office/drawing/2014/main" id="{1023F71E-06D5-4E06-BFD7-39DC57FAE1A3}"/>
                    </a:ext>
                  </a:extLst>
                </p14:cNvPr>
                <p14:cNvContentPartPr/>
                <p14:nvPr/>
              </p14:nvContentPartPr>
              <p14:xfrm>
                <a:off x="546797" y="4110343"/>
                <a:ext cx="1281960" cy="584280"/>
              </p14:xfrm>
            </p:contentPart>
          </mc:Choice>
          <mc:Fallback xmlns="">
            <p:pic>
              <p:nvPicPr>
                <p:cNvPr id="18" name="Ink 17">
                  <a:extLst>
                    <a:ext uri="{FF2B5EF4-FFF2-40B4-BE49-F238E27FC236}">
                      <a16:creationId xmlns:a16="http://schemas.microsoft.com/office/drawing/2014/main" id="{1023F71E-06D5-4E06-BFD7-39DC57FAE1A3}"/>
                    </a:ext>
                  </a:extLst>
                </p:cNvPr>
                <p:cNvPicPr/>
                <p:nvPr/>
              </p:nvPicPr>
              <p:blipFill>
                <a:blip r:embed="rId36"/>
                <a:stretch>
                  <a:fillRect/>
                </a:stretch>
              </p:blipFill>
              <p:spPr>
                <a:xfrm>
                  <a:off x="529157" y="4092343"/>
                  <a:ext cx="1317600" cy="619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a:extLst>
                    <a:ext uri="{FF2B5EF4-FFF2-40B4-BE49-F238E27FC236}">
                      <a16:creationId xmlns:a16="http://schemas.microsoft.com/office/drawing/2014/main" id="{954FB42F-112F-4503-A8CD-7725B0686C6D}"/>
                    </a:ext>
                  </a:extLst>
                </p14:cNvPr>
                <p14:cNvContentPartPr/>
                <p14:nvPr/>
              </p14:nvContentPartPr>
              <p14:xfrm>
                <a:off x="-943243" y="4333903"/>
                <a:ext cx="1169640" cy="48240"/>
              </p14:xfrm>
            </p:contentPart>
          </mc:Choice>
          <mc:Fallback xmlns="">
            <p:pic>
              <p:nvPicPr>
                <p:cNvPr id="20" name="Ink 19">
                  <a:extLst>
                    <a:ext uri="{FF2B5EF4-FFF2-40B4-BE49-F238E27FC236}">
                      <a16:creationId xmlns:a16="http://schemas.microsoft.com/office/drawing/2014/main" id="{954FB42F-112F-4503-A8CD-7725B0686C6D}"/>
                    </a:ext>
                  </a:extLst>
                </p:cNvPr>
                <p:cNvPicPr/>
                <p:nvPr/>
              </p:nvPicPr>
              <p:blipFill>
                <a:blip r:embed="rId38"/>
                <a:stretch>
                  <a:fillRect/>
                </a:stretch>
              </p:blipFill>
              <p:spPr>
                <a:xfrm>
                  <a:off x="-961243" y="4316263"/>
                  <a:ext cx="12052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Ink 20">
                  <a:extLst>
                    <a:ext uri="{FF2B5EF4-FFF2-40B4-BE49-F238E27FC236}">
                      <a16:creationId xmlns:a16="http://schemas.microsoft.com/office/drawing/2014/main" id="{2DDED9BA-9D53-4329-A0E2-9E0E83466E29}"/>
                    </a:ext>
                  </a:extLst>
                </p14:cNvPr>
                <p14:cNvContentPartPr/>
                <p14:nvPr/>
              </p14:nvContentPartPr>
              <p14:xfrm>
                <a:off x="-1109563" y="4311583"/>
                <a:ext cx="1271160" cy="68040"/>
              </p14:xfrm>
            </p:contentPart>
          </mc:Choice>
          <mc:Fallback xmlns="">
            <p:pic>
              <p:nvPicPr>
                <p:cNvPr id="21" name="Ink 20">
                  <a:extLst>
                    <a:ext uri="{FF2B5EF4-FFF2-40B4-BE49-F238E27FC236}">
                      <a16:creationId xmlns:a16="http://schemas.microsoft.com/office/drawing/2014/main" id="{2DDED9BA-9D53-4329-A0E2-9E0E83466E29}"/>
                    </a:ext>
                  </a:extLst>
                </p:cNvPr>
                <p:cNvPicPr/>
                <p:nvPr/>
              </p:nvPicPr>
              <p:blipFill>
                <a:blip r:embed="rId40"/>
                <a:stretch>
                  <a:fillRect/>
                </a:stretch>
              </p:blipFill>
              <p:spPr>
                <a:xfrm>
                  <a:off x="-1127563" y="4293583"/>
                  <a:ext cx="13068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342A693E-83C6-448B-A0E2-29406477D5D7}"/>
                    </a:ext>
                  </a:extLst>
                </p14:cNvPr>
                <p14:cNvContentPartPr/>
                <p14:nvPr/>
              </p14:nvContentPartPr>
              <p14:xfrm>
                <a:off x="-1079683" y="4342183"/>
                <a:ext cx="1225800" cy="60840"/>
              </p14:xfrm>
            </p:contentPart>
          </mc:Choice>
          <mc:Fallback xmlns="">
            <p:pic>
              <p:nvPicPr>
                <p:cNvPr id="23" name="Ink 22">
                  <a:extLst>
                    <a:ext uri="{FF2B5EF4-FFF2-40B4-BE49-F238E27FC236}">
                      <a16:creationId xmlns:a16="http://schemas.microsoft.com/office/drawing/2014/main" id="{342A693E-83C6-448B-A0E2-29406477D5D7}"/>
                    </a:ext>
                  </a:extLst>
                </p:cNvPr>
                <p:cNvPicPr/>
                <p:nvPr/>
              </p:nvPicPr>
              <p:blipFill>
                <a:blip r:embed="rId42"/>
                <a:stretch>
                  <a:fillRect/>
                </a:stretch>
              </p:blipFill>
              <p:spPr>
                <a:xfrm>
                  <a:off x="-1097683" y="4324183"/>
                  <a:ext cx="1261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5747062D-6A9F-4711-8604-89C7C4B68A5B}"/>
                    </a:ext>
                  </a:extLst>
                </p14:cNvPr>
                <p14:cNvContentPartPr/>
                <p14:nvPr/>
              </p14:nvContentPartPr>
              <p14:xfrm>
                <a:off x="-1169683" y="4377823"/>
                <a:ext cx="1204200" cy="34920"/>
              </p14:xfrm>
            </p:contentPart>
          </mc:Choice>
          <mc:Fallback xmlns="">
            <p:pic>
              <p:nvPicPr>
                <p:cNvPr id="24" name="Ink 23">
                  <a:extLst>
                    <a:ext uri="{FF2B5EF4-FFF2-40B4-BE49-F238E27FC236}">
                      <a16:creationId xmlns:a16="http://schemas.microsoft.com/office/drawing/2014/main" id="{5747062D-6A9F-4711-8604-89C7C4B68A5B}"/>
                    </a:ext>
                  </a:extLst>
                </p:cNvPr>
                <p:cNvPicPr/>
                <p:nvPr/>
              </p:nvPicPr>
              <p:blipFill>
                <a:blip r:embed="rId44"/>
                <a:stretch>
                  <a:fillRect/>
                </a:stretch>
              </p:blipFill>
              <p:spPr>
                <a:xfrm>
                  <a:off x="-1187683" y="4360183"/>
                  <a:ext cx="12398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Ink 24">
                  <a:extLst>
                    <a:ext uri="{FF2B5EF4-FFF2-40B4-BE49-F238E27FC236}">
                      <a16:creationId xmlns:a16="http://schemas.microsoft.com/office/drawing/2014/main" id="{288FB5DF-93B1-466C-8387-5BFF30F188EB}"/>
                    </a:ext>
                  </a:extLst>
                </p14:cNvPr>
                <p14:cNvContentPartPr/>
                <p14:nvPr/>
              </p14:nvContentPartPr>
              <p14:xfrm>
                <a:off x="-947923" y="4331023"/>
                <a:ext cx="885960" cy="43200"/>
              </p14:xfrm>
            </p:contentPart>
          </mc:Choice>
          <mc:Fallback xmlns="">
            <p:pic>
              <p:nvPicPr>
                <p:cNvPr id="25" name="Ink 24">
                  <a:extLst>
                    <a:ext uri="{FF2B5EF4-FFF2-40B4-BE49-F238E27FC236}">
                      <a16:creationId xmlns:a16="http://schemas.microsoft.com/office/drawing/2014/main" id="{288FB5DF-93B1-466C-8387-5BFF30F188EB}"/>
                    </a:ext>
                  </a:extLst>
                </p:cNvPr>
                <p:cNvPicPr/>
                <p:nvPr/>
              </p:nvPicPr>
              <p:blipFill>
                <a:blip r:embed="rId46"/>
                <a:stretch>
                  <a:fillRect/>
                </a:stretch>
              </p:blipFill>
              <p:spPr>
                <a:xfrm>
                  <a:off x="-965923" y="4313383"/>
                  <a:ext cx="921600" cy="78840"/>
                </a:xfrm>
                <a:prstGeom prst="rect">
                  <a:avLst/>
                </a:prstGeom>
              </p:spPr>
            </p:pic>
          </mc:Fallback>
        </mc:AlternateContent>
      </p:grpSp>
      <p:grpSp>
        <p:nvGrpSpPr>
          <p:cNvPr id="41" name="Group 40">
            <a:extLst>
              <a:ext uri="{FF2B5EF4-FFF2-40B4-BE49-F238E27FC236}">
                <a16:creationId xmlns:a16="http://schemas.microsoft.com/office/drawing/2014/main" id="{3E716B57-A7EA-4B25-AAC3-E17D0D2FDDBC}"/>
              </a:ext>
            </a:extLst>
          </p:cNvPr>
          <p:cNvGrpSpPr/>
          <p:nvPr/>
        </p:nvGrpSpPr>
        <p:grpSpPr>
          <a:xfrm>
            <a:off x="-1057003" y="1800943"/>
            <a:ext cx="1983960" cy="962640"/>
            <a:chOff x="-1057003" y="1800943"/>
            <a:chExt cx="1983960" cy="962640"/>
          </a:xfrm>
        </p:grpSpPr>
        <mc:AlternateContent xmlns:mc="http://schemas.openxmlformats.org/markup-compatibility/2006" xmlns:p14="http://schemas.microsoft.com/office/powerpoint/2010/main">
          <mc:Choice Requires="p14">
            <p:contentPart p14:bwMode="auto" r:id="rId47">
              <p14:nvContentPartPr>
                <p14:cNvPr id="6" name="Ink 5">
                  <a:extLst>
                    <a:ext uri="{FF2B5EF4-FFF2-40B4-BE49-F238E27FC236}">
                      <a16:creationId xmlns:a16="http://schemas.microsoft.com/office/drawing/2014/main" id="{ED4D95B8-5A36-4B64-85B0-1F5F04A6EF64}"/>
                    </a:ext>
                  </a:extLst>
                </p14:cNvPr>
                <p14:cNvContentPartPr/>
                <p14:nvPr/>
              </p14:nvContentPartPr>
              <p14:xfrm>
                <a:off x="-93283" y="2289463"/>
                <a:ext cx="101160" cy="223920"/>
              </p14:xfrm>
            </p:contentPart>
          </mc:Choice>
          <mc:Fallback xmlns="">
            <p:pic>
              <p:nvPicPr>
                <p:cNvPr id="6" name="Ink 5">
                  <a:extLst>
                    <a:ext uri="{FF2B5EF4-FFF2-40B4-BE49-F238E27FC236}">
                      <a16:creationId xmlns:a16="http://schemas.microsoft.com/office/drawing/2014/main" id="{ED4D95B8-5A36-4B64-85B0-1F5F04A6EF64}"/>
                    </a:ext>
                  </a:extLst>
                </p:cNvPr>
                <p:cNvPicPr/>
                <p:nvPr/>
              </p:nvPicPr>
              <p:blipFill>
                <a:blip r:embed="rId48"/>
                <a:stretch>
                  <a:fillRect/>
                </a:stretch>
              </p:blipFill>
              <p:spPr>
                <a:xfrm>
                  <a:off x="-110923" y="2271463"/>
                  <a:ext cx="1368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 name="Ink 6">
                  <a:extLst>
                    <a:ext uri="{FF2B5EF4-FFF2-40B4-BE49-F238E27FC236}">
                      <a16:creationId xmlns:a16="http://schemas.microsoft.com/office/drawing/2014/main" id="{AF541159-801A-4407-A662-7F2803D0ABD4}"/>
                    </a:ext>
                  </a:extLst>
                </p14:cNvPr>
                <p14:cNvContentPartPr/>
                <p14:nvPr/>
              </p14:nvContentPartPr>
              <p14:xfrm>
                <a:off x="111197" y="2236903"/>
                <a:ext cx="225000" cy="324000"/>
              </p14:xfrm>
            </p:contentPart>
          </mc:Choice>
          <mc:Fallback xmlns="">
            <p:pic>
              <p:nvPicPr>
                <p:cNvPr id="7" name="Ink 6">
                  <a:extLst>
                    <a:ext uri="{FF2B5EF4-FFF2-40B4-BE49-F238E27FC236}">
                      <a16:creationId xmlns:a16="http://schemas.microsoft.com/office/drawing/2014/main" id="{AF541159-801A-4407-A662-7F2803D0ABD4}"/>
                    </a:ext>
                  </a:extLst>
                </p:cNvPr>
                <p:cNvPicPr/>
                <p:nvPr/>
              </p:nvPicPr>
              <p:blipFill>
                <a:blip r:embed="rId50"/>
                <a:stretch>
                  <a:fillRect/>
                </a:stretch>
              </p:blipFill>
              <p:spPr>
                <a:xfrm>
                  <a:off x="93557" y="2218903"/>
                  <a:ext cx="2606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Ink 26">
                  <a:extLst>
                    <a:ext uri="{FF2B5EF4-FFF2-40B4-BE49-F238E27FC236}">
                      <a16:creationId xmlns:a16="http://schemas.microsoft.com/office/drawing/2014/main" id="{9F88216D-0FB1-46E6-8812-EDA9AD56D9CF}"/>
                    </a:ext>
                  </a:extLst>
                </p14:cNvPr>
                <p14:cNvContentPartPr/>
                <p14:nvPr/>
              </p14:nvContentPartPr>
              <p14:xfrm>
                <a:off x="-1057003" y="1800943"/>
                <a:ext cx="1983960" cy="962640"/>
              </p14:xfrm>
            </p:contentPart>
          </mc:Choice>
          <mc:Fallback xmlns="">
            <p:pic>
              <p:nvPicPr>
                <p:cNvPr id="27" name="Ink 26">
                  <a:extLst>
                    <a:ext uri="{FF2B5EF4-FFF2-40B4-BE49-F238E27FC236}">
                      <a16:creationId xmlns:a16="http://schemas.microsoft.com/office/drawing/2014/main" id="{9F88216D-0FB1-46E6-8812-EDA9AD56D9CF}"/>
                    </a:ext>
                  </a:extLst>
                </p:cNvPr>
                <p:cNvPicPr/>
                <p:nvPr/>
              </p:nvPicPr>
              <p:blipFill>
                <a:blip r:embed="rId52"/>
                <a:stretch>
                  <a:fillRect/>
                </a:stretch>
              </p:blipFill>
              <p:spPr>
                <a:xfrm>
                  <a:off x="-1075003" y="1783303"/>
                  <a:ext cx="2019600" cy="998280"/>
                </a:xfrm>
                <a:prstGeom prst="rect">
                  <a:avLst/>
                </a:prstGeom>
              </p:spPr>
            </p:pic>
          </mc:Fallback>
        </mc:AlternateContent>
      </p:grpSp>
    </p:spTree>
    <p:extLst>
      <p:ext uri="{BB962C8B-B14F-4D97-AF65-F5344CB8AC3E}">
        <p14:creationId xmlns:p14="http://schemas.microsoft.com/office/powerpoint/2010/main" val="293021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PSD Matrix and </a:t>
            </a:r>
            <a:r>
              <a:rPr lang="en-US" altLang="zh-CN" sz="3600" b="1" dirty="0" err="1"/>
              <a:t>Cholesky</a:t>
            </a:r>
            <a:r>
              <a:rPr lang="en-US" altLang="zh-CN" sz="3600" b="1" dirty="0"/>
              <a:t> Factorization</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sz="2000" dirty="0">
                    <a:latin typeface="+mj-lt"/>
                  </a:rPr>
                  <a:t>The symmetric matrix </a:t>
                </a:r>
                <a14:m>
                  <m:oMath xmlns:m="http://schemas.openxmlformats.org/officeDocument/2006/math">
                    <m:r>
                      <a:rPr lang="en-US" sz="2000" i="1" dirty="0" smtClean="0">
                        <a:latin typeface="Cambria Math" panose="02040503050406030204" pitchFamily="18" charset="0"/>
                      </a:rPr>
                      <m:t>𝐴</m:t>
                    </m:r>
                  </m:oMath>
                </a14:m>
                <a:r>
                  <a:rPr lang="en-US" sz="2000" dirty="0">
                    <a:latin typeface="+mj-lt"/>
                  </a:rPr>
                  <a:t> is said positive semi-definite (</a:t>
                </a:r>
                <a14:m>
                  <m:oMath xmlns:m="http://schemas.openxmlformats.org/officeDocument/2006/math">
                    <m:r>
                      <m:rPr>
                        <m:sty m:val="p"/>
                      </m:rPr>
                      <a:rPr lang="en-US" sz="2000" b="0" i="0" dirty="0" smtClean="0">
                        <a:latin typeface="Cambria Math" panose="02040503050406030204" pitchFamily="18" charset="0"/>
                        <a:ea typeface="Cambria Math"/>
                      </a:rPr>
                      <m:t>A</m:t>
                    </m:r>
                    <m:r>
                      <a:rPr lang="en-US" sz="2000" i="1" dirty="0" smtClean="0">
                        <a:latin typeface="Cambria Math" panose="02040503050406030204" pitchFamily="18" charset="0"/>
                        <a:ea typeface="Cambria Math"/>
                      </a:rPr>
                      <m:t>≽</m:t>
                    </m:r>
                    <m:r>
                      <a:rPr lang="en-US" sz="2000" b="0" i="1" dirty="0" smtClean="0">
                        <a:latin typeface="Cambria Math" panose="02040503050406030204" pitchFamily="18" charset="0"/>
                        <a:ea typeface="Cambria Math"/>
                      </a:rPr>
                      <m:t>0</m:t>
                    </m:r>
                  </m:oMath>
                </a14:m>
                <a:r>
                  <a:rPr lang="en-US" sz="2000" dirty="0">
                    <a:latin typeface="+mj-lt"/>
                  </a:rPr>
                  <a:t>) if all its eigenvalues are non-negative</a:t>
                </a:r>
              </a:p>
              <a:p>
                <a:pPr lvl="1"/>
                <a:r>
                  <a:rPr lang="en-US" altLang="zh-CN" sz="1600" dirty="0">
                    <a:latin typeface="+mj-lt"/>
                  </a:rPr>
                  <a:t>For any vector x one has </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a:rPr>
                          <m:t>𝑥</m:t>
                        </m:r>
                      </m:e>
                      <m:sup>
                        <m:r>
                          <a:rPr lang="en-US" altLang="zh-CN" sz="1600" b="0" i="1" smtClean="0">
                            <a:latin typeface="Cambria Math"/>
                          </a:rPr>
                          <m:t>′</m:t>
                        </m:r>
                      </m:sup>
                    </m:sSup>
                    <m:r>
                      <a:rPr lang="en-US" altLang="zh-CN" sz="1600" b="0" i="1" smtClean="0">
                        <a:latin typeface="Cambria Math"/>
                      </a:rPr>
                      <m:t>𝐴𝑥</m:t>
                    </m:r>
                    <m:r>
                      <a:rPr lang="en-US" altLang="zh-CN" sz="1600" b="0" i="1" smtClean="0">
                        <a:latin typeface="Cambria Math"/>
                        <a:ea typeface="Cambria Math"/>
                      </a:rPr>
                      <m:t>≥0</m:t>
                    </m:r>
                  </m:oMath>
                </a14:m>
                <a:endParaRPr lang="en-US" altLang="zh-CN" sz="1600" dirty="0">
                  <a:latin typeface="+mj-lt"/>
                </a:endParaRPr>
              </a:p>
              <a:p>
                <a:pPr lvl="1"/>
                <a:r>
                  <a:rPr lang="en-US" altLang="zh-CN" sz="1600" dirty="0">
                    <a:latin typeface="+mj-lt"/>
                  </a:rPr>
                  <a:t>There exists </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a:rPr>
                          <m:t>𝐴</m:t>
                        </m:r>
                      </m:e>
                      <m:sup>
                        <m:f>
                          <m:fPr>
                            <m:ctrlPr>
                              <a:rPr lang="en-US" altLang="zh-CN" sz="1600" i="1">
                                <a:latin typeface="Cambria Math" panose="02040503050406030204" pitchFamily="18" charset="0"/>
                              </a:rPr>
                            </m:ctrlPr>
                          </m:fPr>
                          <m:num>
                            <m:r>
                              <a:rPr lang="en-US" altLang="zh-CN" sz="1600" i="1">
                                <a:latin typeface="Cambria Math"/>
                              </a:rPr>
                              <m:t>1</m:t>
                            </m:r>
                          </m:num>
                          <m:den>
                            <m:r>
                              <a:rPr lang="en-US" altLang="zh-CN" sz="1600" i="1">
                                <a:latin typeface="Cambria Math"/>
                              </a:rPr>
                              <m:t>2</m:t>
                            </m:r>
                          </m:den>
                        </m:f>
                      </m:sup>
                    </m:sSup>
                  </m:oMath>
                </a14:m>
                <a:r>
                  <a:rPr lang="en-US" altLang="zh-CN" sz="1600" dirty="0">
                    <a:latin typeface="+mj-lt"/>
                  </a:rPr>
                  <a:t> such that </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𝐴</m:t>
                        </m:r>
                      </m:e>
                      <m:sup>
                        <m:f>
                          <m:fPr>
                            <m:ctrlPr>
                              <a:rPr lang="en-US" altLang="zh-CN" sz="1600" i="1">
                                <a:latin typeface="Cambria Math" panose="02040503050406030204" pitchFamily="18" charset="0"/>
                              </a:rPr>
                            </m:ctrlPr>
                          </m:fPr>
                          <m:num>
                            <m:r>
                              <a:rPr lang="en-US" altLang="zh-CN" sz="1600" i="1">
                                <a:latin typeface="Cambria Math"/>
                              </a:rPr>
                              <m:t>1</m:t>
                            </m:r>
                          </m:num>
                          <m:den>
                            <m:r>
                              <a:rPr lang="en-US" altLang="zh-CN" sz="1600" i="1">
                                <a:latin typeface="Cambria Math"/>
                              </a:rPr>
                              <m:t>2</m:t>
                            </m:r>
                          </m:den>
                        </m:f>
                      </m:sup>
                    </m:sSup>
                    <m:r>
                      <a:rPr lang="en-US" altLang="zh-CN" sz="1600" i="1" smtClean="0">
                        <a:latin typeface="Cambria Math"/>
                        <a:ea typeface="Cambria Math"/>
                      </a:rPr>
                      <m:t>∙</m:t>
                    </m:r>
                    <m:sSup>
                      <m:sSupPr>
                        <m:ctrlPr>
                          <a:rPr lang="en-US" altLang="zh-CN" sz="1600" i="1">
                            <a:latin typeface="Cambria Math" panose="02040503050406030204" pitchFamily="18" charset="0"/>
                          </a:rPr>
                        </m:ctrlPr>
                      </m:sSupPr>
                      <m:e>
                        <m:r>
                          <a:rPr lang="en-US" altLang="zh-CN" sz="1600" i="1">
                            <a:latin typeface="Cambria Math"/>
                          </a:rPr>
                          <m:t>𝐴</m:t>
                        </m:r>
                      </m:e>
                      <m:sup>
                        <m:f>
                          <m:fPr>
                            <m:ctrlPr>
                              <a:rPr lang="en-US" altLang="zh-CN" sz="1600" i="1">
                                <a:latin typeface="Cambria Math" panose="02040503050406030204" pitchFamily="18" charset="0"/>
                              </a:rPr>
                            </m:ctrlPr>
                          </m:fPr>
                          <m:num>
                            <m:r>
                              <a:rPr lang="en-US" altLang="zh-CN" sz="1600" i="1">
                                <a:latin typeface="Cambria Math"/>
                              </a:rPr>
                              <m:t>1</m:t>
                            </m:r>
                          </m:num>
                          <m:den>
                            <m:r>
                              <a:rPr lang="en-US" altLang="zh-CN" sz="1600" i="1">
                                <a:latin typeface="Cambria Math"/>
                              </a:rPr>
                              <m:t>2</m:t>
                            </m:r>
                          </m:den>
                        </m:f>
                      </m:sup>
                    </m:sSup>
                    <m:r>
                      <a:rPr lang="en-US" altLang="zh-CN" sz="1600" b="0" i="1" smtClean="0">
                        <a:latin typeface="Cambria Math"/>
                      </a:rPr>
                      <m:t>=</m:t>
                    </m:r>
                    <m:r>
                      <a:rPr lang="en-US" altLang="zh-CN" sz="1600" b="0" i="1" smtClean="0">
                        <a:latin typeface="Cambria Math"/>
                      </a:rPr>
                      <m:t>𝐴</m:t>
                    </m:r>
                  </m:oMath>
                </a14:m>
                <a:r>
                  <a:rPr lang="zh-CN" altLang="en-US" sz="1600" dirty="0">
                    <a:latin typeface="+mj-lt"/>
                  </a:rPr>
                  <a:t> </a:t>
                </a:r>
                <a:endParaRPr lang="en-US" altLang="zh-CN" sz="1600" dirty="0">
                  <a:latin typeface="+mj-lt"/>
                </a:endParaRPr>
              </a:p>
              <a:p>
                <a:r>
                  <a:rPr lang="en-US" altLang="zh-CN" sz="2000" dirty="0">
                    <a:latin typeface="+mj-lt"/>
                  </a:rPr>
                  <a:t>Examples</a:t>
                </a:r>
              </a:p>
              <a:p>
                <a:pPr lvl="1"/>
                <a:r>
                  <a:rPr lang="en-US" altLang="zh-CN" sz="1600" dirty="0">
                    <a:latin typeface="+mj-lt"/>
                  </a:rPr>
                  <a:t>Covariance matrix, kernel matrix, diffusion tensors</a:t>
                </a:r>
              </a:p>
              <a:p>
                <a:r>
                  <a:rPr lang="en-US" altLang="zh-CN" sz="2000" dirty="0" err="1">
                    <a:latin typeface="+mj-lt"/>
                  </a:rPr>
                  <a:t>Cholesky</a:t>
                </a:r>
                <a:r>
                  <a:rPr lang="en-US" altLang="zh-CN" sz="2000" dirty="0">
                    <a:latin typeface="+mj-lt"/>
                  </a:rPr>
                  <a:t> Decomposition</a:t>
                </a:r>
              </a:p>
              <a:p>
                <a:pPr lvl="1"/>
                <a:r>
                  <a:rPr lang="en-US" altLang="zh-CN" sz="1600" dirty="0">
                    <a:latin typeface="+mj-lt"/>
                  </a:rPr>
                  <a:t>Any PSD matrix can be written as </a:t>
                </a:r>
                <a14:m>
                  <m:oMath xmlns:m="http://schemas.openxmlformats.org/officeDocument/2006/math">
                    <m:r>
                      <a:rPr lang="en-US" sz="1600" i="1" dirty="0">
                        <a:latin typeface="Cambria Math"/>
                      </a:rPr>
                      <m:t>𝐴</m:t>
                    </m:r>
                    <m:r>
                      <a:rPr lang="en-US" sz="1600" b="0" i="0" dirty="0" smtClean="0">
                        <a:latin typeface="Cambria Math"/>
                      </a:rPr>
                      <m:t>=</m:t>
                    </m:r>
                    <m:sSup>
                      <m:sSupPr>
                        <m:ctrlPr>
                          <a:rPr lang="en-US" sz="1600" b="0" i="1" dirty="0" smtClean="0">
                            <a:latin typeface="Cambria Math" panose="02040503050406030204" pitchFamily="18" charset="0"/>
                          </a:rPr>
                        </m:ctrlPr>
                      </m:sSupPr>
                      <m:e>
                        <m:r>
                          <m:rPr>
                            <m:sty m:val="p"/>
                          </m:rPr>
                          <a:rPr lang="en-US" sz="1600" b="0" i="0" dirty="0" smtClean="0">
                            <a:latin typeface="Cambria Math"/>
                          </a:rPr>
                          <m:t>LL</m:t>
                        </m:r>
                      </m:e>
                      <m:sup>
                        <m:r>
                          <a:rPr lang="en-US" sz="1600" b="0" i="0" dirty="0" smtClean="0">
                            <a:latin typeface="Cambria Math"/>
                          </a:rPr>
                          <m:t>′</m:t>
                        </m:r>
                      </m:sup>
                    </m:sSup>
                  </m:oMath>
                </a14:m>
                <a:r>
                  <a:rPr lang="en-US" altLang="zh-CN" sz="1600" dirty="0">
                    <a:latin typeface="+mj-lt"/>
                  </a:rPr>
                  <a:t>, with </a:t>
                </a:r>
                <a14:m>
                  <m:oMath xmlns:m="http://schemas.openxmlformats.org/officeDocument/2006/math">
                    <m:r>
                      <a:rPr lang="en-US" altLang="zh-CN" sz="1600" b="0" i="1" smtClean="0">
                        <a:latin typeface="Cambria Math"/>
                      </a:rPr>
                      <m:t>𝐿</m:t>
                    </m:r>
                  </m:oMath>
                </a14:m>
                <a:r>
                  <a:rPr lang="zh-CN" altLang="en-US" sz="1600" dirty="0">
                    <a:latin typeface="+mj-lt"/>
                  </a:rPr>
                  <a:t> </a:t>
                </a:r>
                <a:r>
                  <a:rPr lang="en-US" altLang="zh-CN" sz="1600" dirty="0">
                    <a:latin typeface="+mj-lt"/>
                  </a:rPr>
                  <a:t>is lower-triangular matrix</a:t>
                </a:r>
              </a:p>
              <a:p>
                <a:pPr lvl="1"/>
                <a:r>
                  <a:rPr lang="en-US" altLang="zh-CN" sz="1600" dirty="0">
                    <a:latin typeface="+mj-lt"/>
                  </a:rPr>
                  <a:t>Taking </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a:rPr>
                          <m:t>𝑛</m:t>
                        </m:r>
                      </m:e>
                      <m:sup>
                        <m:r>
                          <a:rPr lang="en-US" altLang="zh-CN" sz="1600" b="0" i="1" smtClean="0">
                            <a:latin typeface="Cambria Math"/>
                          </a:rPr>
                          <m:t>3</m:t>
                        </m:r>
                      </m:sup>
                    </m:sSup>
                    <m:r>
                      <a:rPr lang="en-US" altLang="zh-CN" sz="1600" b="0" i="1" smtClean="0">
                        <a:latin typeface="Cambria Math"/>
                      </a:rPr>
                      <m:t>/3</m:t>
                    </m:r>
                  </m:oMath>
                </a14:m>
                <a:r>
                  <a:rPr lang="zh-CN" altLang="en-US" sz="1600" dirty="0">
                    <a:latin typeface="+mj-lt"/>
                  </a:rPr>
                  <a:t> </a:t>
                </a:r>
                <a:r>
                  <a:rPr lang="en-US" altLang="zh-CN" sz="1600" dirty="0">
                    <a:latin typeface="+mj-lt"/>
                  </a:rPr>
                  <a:t>flop operations</a:t>
                </a:r>
              </a:p>
              <a:p>
                <a:pPr lvl="1"/>
                <a:r>
                  <a:rPr lang="en-US" sz="1600" dirty="0"/>
                  <a:t>can be interpreted as ‘square root’ of a positive definite matrix</a:t>
                </a:r>
                <a:endParaRPr lang="zh-CN" altLang="en-US" sz="1600" dirty="0">
                  <a:latin typeface="+mj-lt"/>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67" t="-809"/>
                </a:stretch>
              </a:blipFill>
            </p:spPr>
            <p:txBody>
              <a:bodyPr/>
              <a:lstStyle/>
              <a:p>
                <a:r>
                  <a:rPr lang="en-US">
                    <a:noFill/>
                  </a:rPr>
                  <a:t> </a:t>
                </a:r>
              </a:p>
            </p:txBody>
          </p:sp>
        </mc:Fallback>
      </mc:AlternateContent>
      <p:cxnSp>
        <p:nvCxnSpPr>
          <p:cNvPr id="4" name="直接连接符 3"/>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ChangeArrowheads="1"/>
          </p:cNvSpPr>
          <p:nvPr/>
        </p:nvSpPr>
        <p:spPr bwMode="auto">
          <a:xfrm>
            <a:off x="5580112" y="2090255"/>
            <a:ext cx="1696780" cy="1528001"/>
          </a:xfrm>
          <a:prstGeom prst="rect">
            <a:avLst/>
          </a:prstGeom>
          <a:solidFill>
            <a:schemeClr val="accent6">
              <a:lumMod val="60000"/>
              <a:lumOff val="40000"/>
              <a:alpha val="45000"/>
            </a:schemeClr>
          </a:solidFill>
          <a:ln w="31750">
            <a:solidFill>
              <a:srgbClr val="002060"/>
            </a:solidFill>
            <a:miter lim="800000"/>
            <a:headEnd/>
            <a:tailEnd/>
          </a:ln>
          <a:effectLst/>
        </p:spPr>
        <p:txBody>
          <a:bodyPr wrap="none" anchor="ctr"/>
          <a:lstStyle/>
          <a:p>
            <a:endParaRPr lang="en-US"/>
          </a:p>
        </p:txBody>
      </p:sp>
      <p:sp>
        <p:nvSpPr>
          <p:cNvPr id="6" name="Rectangle 53"/>
          <p:cNvSpPr>
            <a:spLocks noChangeArrowheads="1"/>
          </p:cNvSpPr>
          <p:nvPr/>
        </p:nvSpPr>
        <p:spPr bwMode="auto">
          <a:xfrm flipH="1">
            <a:off x="6680984" y="2096407"/>
            <a:ext cx="45719" cy="804690"/>
          </a:xfrm>
          <a:prstGeom prst="rect">
            <a:avLst/>
          </a:prstGeom>
          <a:solidFill>
            <a:srgbClr val="80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Box 6"/>
          <p:cNvSpPr txBox="1"/>
          <p:nvPr/>
        </p:nvSpPr>
        <p:spPr>
          <a:xfrm>
            <a:off x="5927988" y="1954401"/>
            <a:ext cx="184731" cy="400110"/>
          </a:xfrm>
          <a:prstGeom prst="rect">
            <a:avLst/>
          </a:prstGeom>
          <a:noFill/>
        </p:spPr>
        <p:txBody>
          <a:bodyPr wrap="none" rtlCol="0">
            <a:spAutoFit/>
          </a:bodyPr>
          <a:lstStyle/>
          <a:p>
            <a:endParaRPr lang="en-US" sz="2000" b="1" dirty="0">
              <a:solidFill>
                <a:srgbClr val="0070C0"/>
              </a:solidFill>
            </a:endParaRPr>
          </a:p>
        </p:txBody>
      </p:sp>
      <p:sp>
        <p:nvSpPr>
          <p:cNvPr id="8" name="Rectangle 53"/>
          <p:cNvSpPr>
            <a:spLocks noChangeArrowheads="1"/>
          </p:cNvSpPr>
          <p:nvPr/>
        </p:nvSpPr>
        <p:spPr bwMode="auto">
          <a:xfrm>
            <a:off x="5580111" y="2855377"/>
            <a:ext cx="1100873" cy="45719"/>
          </a:xfrm>
          <a:prstGeom prst="rect">
            <a:avLst/>
          </a:prstGeom>
          <a:solidFill>
            <a:srgbClr val="8000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9" name="矩形 8"/>
              <p:cNvSpPr/>
              <p:nvPr/>
            </p:nvSpPr>
            <p:spPr>
              <a:xfrm>
                <a:off x="5637781" y="2973058"/>
                <a:ext cx="1666738" cy="391646"/>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a:rPr>
                          <m:t>𝐾</m:t>
                        </m:r>
                      </m:e>
                      <m:sub>
                        <m:r>
                          <a:rPr lang="en-US" i="1">
                            <a:latin typeface="Cambria Math"/>
                          </a:rPr>
                          <m:t>𝑖𝑗</m:t>
                        </m:r>
                      </m:sub>
                    </m:sSub>
                    <m:r>
                      <a:rPr lang="en-US" i="1">
                        <a:latin typeface="Cambria Math"/>
                      </a:rPr>
                      <m:t>=</m:t>
                    </m:r>
                    <m:r>
                      <a:rPr lang="en-US" i="1">
                        <a:latin typeface="Cambria Math"/>
                      </a:rPr>
                      <m:t>𝑘</m:t>
                    </m:r>
                    <m:r>
                      <a:rPr lang="en-US" i="1">
                        <a:latin typeface="Cambria Math"/>
                      </a:rPr>
                      <m:t>(</m:t>
                    </m:r>
                    <m:sSub>
                      <m:sSubPr>
                        <m:ctrlPr>
                          <a:rPr lang="en-US" i="1">
                            <a:latin typeface="Cambria Math" panose="02040503050406030204" pitchFamily="18" charset="0"/>
                          </a:rPr>
                        </m:ctrlPr>
                      </m:sSubPr>
                      <m:e>
                        <m:r>
                          <a:rPr lang="en-US" b="1" i="1">
                            <a:latin typeface="Cambria Math"/>
                          </a:rPr>
                          <m:t>𝒙</m:t>
                        </m:r>
                      </m:e>
                      <m:sub>
                        <m:r>
                          <a:rPr lang="en-US" i="1">
                            <a:latin typeface="Cambria Math"/>
                          </a:rPr>
                          <m:t>𝑖</m:t>
                        </m:r>
                      </m:sub>
                    </m:sSub>
                    <m:r>
                      <a:rPr lang="en-US" i="1">
                        <a:latin typeface="Cambria Math"/>
                      </a:rPr>
                      <m:t>,</m:t>
                    </m:r>
                    <m:sSub>
                      <m:sSubPr>
                        <m:ctrlPr>
                          <a:rPr lang="en-US" i="1">
                            <a:latin typeface="Cambria Math" panose="02040503050406030204" pitchFamily="18" charset="0"/>
                          </a:rPr>
                        </m:ctrlPr>
                      </m:sSubPr>
                      <m:e>
                        <m:r>
                          <a:rPr lang="en-US" b="1" i="1">
                            <a:latin typeface="Cambria Math"/>
                          </a:rPr>
                          <m:t>𝒙</m:t>
                        </m:r>
                      </m:e>
                      <m:sub>
                        <m:r>
                          <a:rPr lang="en-US" i="1">
                            <a:latin typeface="Cambria Math"/>
                          </a:rPr>
                          <m:t>𝑗</m:t>
                        </m:r>
                      </m:sub>
                    </m:sSub>
                    <m:r>
                      <a:rPr lang="en-US" i="1">
                        <a:latin typeface="Cambria Math"/>
                      </a:rPr>
                      <m:t>)</m:t>
                    </m:r>
                  </m:oMath>
                </a14:m>
                <a:r>
                  <a:rPr lang="en-US" dirty="0">
                    <a:latin typeface="Book Antiqua" panose="02040602050305030304" pitchFamily="18" charset="0"/>
                  </a:rPr>
                  <a:t> </a:t>
                </a:r>
                <a:endParaRPr lang="en-US" dirty="0"/>
              </a:p>
            </p:txBody>
          </p:sp>
        </mc:Choice>
        <mc:Fallback xmlns="">
          <p:sp>
            <p:nvSpPr>
              <p:cNvPr id="9" name="矩形 8"/>
              <p:cNvSpPr>
                <a:spLocks noRot="1" noChangeAspect="1" noMove="1" noResize="1" noEditPoints="1" noAdjustHandles="1" noChangeArrowheads="1" noChangeShapeType="1" noTextEdit="1"/>
              </p:cNvSpPr>
              <p:nvPr/>
            </p:nvSpPr>
            <p:spPr>
              <a:xfrm>
                <a:off x="5637781" y="2973058"/>
                <a:ext cx="1666738" cy="391646"/>
              </a:xfrm>
              <a:prstGeom prst="rect">
                <a:avLst/>
              </a:prstGeom>
              <a:blipFill rotWithShape="0">
                <a:blip r:embed="rId3"/>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182227" y="2644219"/>
                <a:ext cx="4426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a:rPr>
                            <m:t>𝒙</m:t>
                          </m:r>
                        </m:e>
                        <m:sub>
                          <m:r>
                            <a:rPr lang="en-US" b="1" i="1">
                              <a:solidFill>
                                <a:schemeClr val="tx1"/>
                              </a:solidFill>
                              <a:latin typeface="Cambria Math"/>
                            </a:rPr>
                            <m:t>𝒊</m:t>
                          </m:r>
                        </m:sub>
                      </m:sSub>
                    </m:oMath>
                  </m:oMathPara>
                </a14:m>
                <a:endParaRPr lang="en-US" dirty="0">
                  <a:solidFill>
                    <a:schemeClr val="tx1"/>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182227" y="2644219"/>
                <a:ext cx="442685"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275723" y="2018293"/>
                <a:ext cx="445891"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a:rPr>
                            <m:t>𝒙</m:t>
                          </m:r>
                        </m:e>
                        <m:sub>
                          <m:r>
                            <a:rPr lang="en-US" b="1" i="1" smtClean="0">
                              <a:solidFill>
                                <a:schemeClr val="tx1"/>
                              </a:solidFill>
                              <a:latin typeface="Cambria Math"/>
                            </a:rPr>
                            <m:t>𝒋</m:t>
                          </m:r>
                        </m:sub>
                      </m:sSub>
                    </m:oMath>
                  </m:oMathPara>
                </a14:m>
                <a:endParaRPr lang="en-US"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6275723" y="2018293"/>
                <a:ext cx="445891" cy="395621"/>
              </a:xfrm>
              <a:prstGeom prst="rect">
                <a:avLst/>
              </a:prstGeom>
              <a:blipFill rotWithShape="0">
                <a:blip r:embed="rId5"/>
                <a:stretch>
                  <a:fillRect b="-9231"/>
                </a:stretch>
              </a:blipFill>
            </p:spPr>
            <p:txBody>
              <a:bodyPr/>
              <a:lstStyle/>
              <a:p>
                <a:r>
                  <a:rPr lang="zh-CN" altLang="en-US">
                    <a:noFill/>
                  </a:rPr>
                  <a:t> </a:t>
                </a:r>
              </a:p>
            </p:txBody>
          </p:sp>
        </mc:Fallback>
      </mc:AlternateContent>
      <p:pic>
        <p:nvPicPr>
          <p:cNvPr id="1198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5013176"/>
            <a:ext cx="74930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62188" y="2644219"/>
            <a:ext cx="1667742" cy="950433"/>
          </a:xfrm>
          <a:prstGeom prst="rect">
            <a:avLst/>
          </a:prstGeom>
          <a:ln w="25400">
            <a:solidFill>
              <a:schemeClr val="tx1"/>
            </a:solidFill>
          </a:ln>
        </p:spPr>
      </p:pic>
    </p:spTree>
    <p:extLst>
      <p:ext uri="{BB962C8B-B14F-4D97-AF65-F5344CB8AC3E}">
        <p14:creationId xmlns:p14="http://schemas.microsoft.com/office/powerpoint/2010/main" val="1584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LU Decomposition</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412776"/>
                <a:ext cx="8229600" cy="4525963"/>
              </a:xfrm>
            </p:spPr>
            <p:txBody>
              <a:bodyPr>
                <a:normAutofit/>
              </a:bodyPr>
              <a:lstStyle/>
              <a:p>
                <a:r>
                  <a:rPr lang="en-US" altLang="en-US" sz="2000" dirty="0"/>
                  <a:t>LU decomposition was originally derived by Lagrange, in the very first paper in his collected works(1759) derives the algorithm we call Gaussian elimination. Later Turing introduced the </a:t>
                </a:r>
                <a:r>
                  <a:rPr lang="en-US" altLang="en-US" sz="2000" i="1" dirty="0"/>
                  <a:t>LU </a:t>
                </a:r>
                <a:r>
                  <a:rPr lang="en-US" altLang="en-US" sz="2000" dirty="0"/>
                  <a:t>decomposition of a matrix in 1948 that is used to solve the system of linear equation.</a:t>
                </a:r>
              </a:p>
              <a:p>
                <a:r>
                  <a:rPr lang="en-US" altLang="en-US" sz="2000" dirty="0"/>
                  <a:t>Defined as </a:t>
                </a:r>
                <a14:m>
                  <m:oMath xmlns:m="http://schemas.openxmlformats.org/officeDocument/2006/math">
                    <m:r>
                      <a:rPr lang="en-US" altLang="en-US" sz="2000" b="0" i="1" smtClean="0">
                        <a:latin typeface="Cambria Math" panose="02040503050406030204" pitchFamily="18" charset="0"/>
                      </a:rPr>
                      <m:t>𝐴</m:t>
                    </m:r>
                    <m:r>
                      <a:rPr lang="en-US" altLang="en-US" sz="2000" b="0" i="1" smtClean="0">
                        <a:latin typeface="Cambria Math" panose="02040503050406030204" pitchFamily="18" charset="0"/>
                      </a:rPr>
                      <m:t> =</m:t>
                    </m:r>
                    <m:r>
                      <a:rPr lang="en-US" altLang="en-US" sz="2000" b="0" i="1" smtClean="0">
                        <a:latin typeface="Cambria Math" panose="02040503050406030204" pitchFamily="18" charset="0"/>
                      </a:rPr>
                      <m:t>𝐿</m:t>
                    </m:r>
                    <m:r>
                      <a:rPr lang="en-US" altLang="en-US" sz="2000" b="0" i="1" smtClean="0">
                        <a:latin typeface="Cambria Math" panose="02040503050406030204" pitchFamily="18" charset="0"/>
                      </a:rPr>
                      <m:t> </m:t>
                    </m:r>
                    <m:r>
                      <a:rPr lang="en-US" altLang="en-US" sz="2000" b="0" i="1" smtClean="0">
                        <a:latin typeface="Cambria Math" panose="02040503050406030204" pitchFamily="18" charset="0"/>
                      </a:rPr>
                      <m:t>𝑈</m:t>
                    </m:r>
                  </m:oMath>
                </a14:m>
                <a:endParaRPr lang="en-US" altLang="en-US" sz="2000" dirty="0"/>
              </a:p>
              <a:p>
                <a:endParaRPr lang="en-US" altLang="en-US" sz="2000" dirty="0"/>
              </a:p>
              <a:p>
                <a:endParaRPr lang="en-US" altLang="en-US" sz="2000" dirty="0"/>
              </a:p>
              <a:p>
                <a:pPr marL="0" indent="0">
                  <a:buNone/>
                </a:pPr>
                <a:endParaRPr lang="en-US" altLang="en-US" sz="2000" dirty="0"/>
              </a:p>
              <a:p>
                <a:r>
                  <a:rPr lang="en-US" altLang="en-US" sz="2000" dirty="0"/>
                  <a:t>Used to solve linear system of equations </a:t>
                </a:r>
              </a:p>
              <a:p>
                <a:pPr lvl="1"/>
                <a:r>
                  <a:rPr lang="en-US" altLang="en-US" sz="1600" dirty="0"/>
                  <a:t>Similar to Gaussian Elimination</a:t>
                </a:r>
              </a:p>
              <a:p>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412776"/>
                <a:ext cx="8229600" cy="4525963"/>
              </a:xfrm>
              <a:blipFill rotWithShape="0">
                <a:blip r:embed="rId3"/>
                <a:stretch>
                  <a:fillRect l="-667" t="-809"/>
                </a:stretch>
              </a:blipFill>
            </p:spPr>
            <p:txBody>
              <a:bodyPr/>
              <a:lstStyle/>
              <a:p>
                <a:r>
                  <a:rPr lang="zh-CN" altLang="en-US">
                    <a:noFill/>
                  </a:rPr>
                  <a:t> </a:t>
                </a:r>
              </a:p>
            </p:txBody>
          </p:sp>
        </mc:Fallback>
      </mc:AlternateContent>
      <p:cxnSp>
        <p:nvCxnSpPr>
          <p:cNvPr id="4" name="直接连接符 3"/>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Object 4"/>
          <p:cNvGraphicFramePr>
            <a:graphicFrameLocks noChangeAspect="1"/>
          </p:cNvGraphicFramePr>
          <p:nvPr>
            <p:extLst>
              <p:ext uri="{D42A27DB-BD31-4B8C-83A1-F6EECF244321}">
                <p14:modId xmlns:p14="http://schemas.microsoft.com/office/powerpoint/2010/main" val="3932013273"/>
              </p:ext>
            </p:extLst>
          </p:nvPr>
        </p:nvGraphicFramePr>
        <p:xfrm>
          <a:off x="2653921" y="3087444"/>
          <a:ext cx="1800225" cy="1066800"/>
        </p:xfrm>
        <a:graphic>
          <a:graphicData uri="http://schemas.openxmlformats.org/presentationml/2006/ole">
            <mc:AlternateContent xmlns:mc="http://schemas.openxmlformats.org/markup-compatibility/2006">
              <mc:Choice xmlns:v="urn:schemas-microsoft-com:vml" Requires="v">
                <p:oleObj name="Equation" r:id="rId4" imgW="1587500" imgH="939800" progId="Equation.3">
                  <p:embed/>
                </p:oleObj>
              </mc:Choice>
              <mc:Fallback>
                <p:oleObj name="Equation" r:id="rId4" imgW="1587500" imgH="93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3921" y="3087444"/>
                        <a:ext cx="18002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1943214532"/>
              </p:ext>
            </p:extLst>
          </p:nvPr>
        </p:nvGraphicFramePr>
        <p:xfrm>
          <a:off x="775184" y="3087444"/>
          <a:ext cx="1905000" cy="1066800"/>
        </p:xfrm>
        <a:graphic>
          <a:graphicData uri="http://schemas.openxmlformats.org/presentationml/2006/ole">
            <mc:AlternateContent xmlns:mc="http://schemas.openxmlformats.org/markup-compatibility/2006">
              <mc:Choice xmlns:v="urn:schemas-microsoft-com:vml" Requires="v">
                <p:oleObj name="Equation" r:id="rId6" imgW="1536700" imgH="939800" progId="Equation.3">
                  <p:embed/>
                </p:oleObj>
              </mc:Choice>
              <mc:Fallback>
                <p:oleObj name="Equation" r:id="rId6" imgW="1536700" imgH="939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184" y="3087444"/>
                        <a:ext cx="1905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8110" y="2851919"/>
            <a:ext cx="1246188"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12"/>
          <p:cNvSpPr txBox="1">
            <a:spLocks noChangeArrowheads="1"/>
          </p:cNvSpPr>
          <p:nvPr/>
        </p:nvSpPr>
        <p:spPr bwMode="auto">
          <a:xfrm>
            <a:off x="6253510" y="4452119"/>
            <a:ext cx="13493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spcBef>
                <a:spcPct val="20000"/>
              </a:spcBef>
            </a:pPr>
            <a:r>
              <a:rPr lang="en-US" altLang="en-US" sz="1600">
                <a:latin typeface="Times New Roman" pitchFamily="18" charset="0"/>
                <a:cs typeface="Times New Roman" pitchFamily="18" charset="0"/>
              </a:rPr>
              <a:t>J-L </a:t>
            </a:r>
            <a:r>
              <a:rPr lang="en-US" altLang="en-US" sz="1600" i="1">
                <a:latin typeface="Times New Roman" pitchFamily="18" charset="0"/>
                <a:cs typeface="Times New Roman" pitchFamily="18" charset="0"/>
              </a:rPr>
              <a:t>Lagrange</a:t>
            </a:r>
            <a:r>
              <a:rPr lang="en-US" altLang="en-US" sz="1600">
                <a:latin typeface="Times New Roman" pitchFamily="18" charset="0"/>
                <a:cs typeface="Times New Roman" pitchFamily="18" charset="0"/>
              </a:rPr>
              <a:t> </a:t>
            </a:r>
          </a:p>
          <a:p>
            <a:pPr eaLnBrk="1" hangingPunct="1">
              <a:spcBef>
                <a:spcPct val="20000"/>
              </a:spcBef>
            </a:pPr>
            <a:r>
              <a:rPr lang="en-US" altLang="en-US" sz="1600">
                <a:latin typeface="Times New Roman" pitchFamily="18" charset="0"/>
                <a:cs typeface="Times New Roman" pitchFamily="18" charset="0"/>
              </a:rPr>
              <a:t>(1736 –1813)</a:t>
            </a:r>
            <a:r>
              <a:rPr lang="en-US" altLang="en-US">
                <a:latin typeface="Times New Roman" pitchFamily="18" charset="0"/>
                <a:cs typeface="Times New Roman" pitchFamily="18" charset="0"/>
              </a:rPr>
              <a:t> </a:t>
            </a:r>
          </a:p>
        </p:txBody>
      </p:sp>
      <p:pic>
        <p:nvPicPr>
          <p:cNvPr id="9"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8310" y="2851919"/>
            <a:ext cx="121761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4"/>
          <p:cNvSpPr txBox="1">
            <a:spLocks noChangeArrowheads="1"/>
          </p:cNvSpPr>
          <p:nvPr/>
        </p:nvSpPr>
        <p:spPr bwMode="auto">
          <a:xfrm>
            <a:off x="7782273" y="4455517"/>
            <a:ext cx="13287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spcBef>
                <a:spcPct val="20000"/>
              </a:spcBef>
            </a:pPr>
            <a:r>
              <a:rPr lang="en-US" altLang="en-US" sz="1600" dirty="0">
                <a:latin typeface="Times New Roman" pitchFamily="18" charset="0"/>
                <a:cs typeface="Times New Roman" pitchFamily="18" charset="0"/>
              </a:rPr>
              <a:t>A. M. Turing</a:t>
            </a:r>
          </a:p>
          <a:p>
            <a:pPr eaLnBrk="1" hangingPunct="1">
              <a:spcBef>
                <a:spcPct val="20000"/>
              </a:spcBef>
            </a:pPr>
            <a:r>
              <a:rPr lang="en-US" altLang="en-US" sz="1600" dirty="0">
                <a:latin typeface="Times New Roman" pitchFamily="18" charset="0"/>
                <a:cs typeface="Times New Roman" pitchFamily="18" charset="0"/>
              </a:rPr>
              <a:t>(1912-1954)</a:t>
            </a:r>
            <a:r>
              <a:rPr lang="en-US" altLang="en-US" dirty="0">
                <a:latin typeface="Times New Roman" pitchFamily="18" charset="0"/>
                <a:cs typeface="Times New Roman" pitchFamily="18" charset="0"/>
              </a:rPr>
              <a:t>  </a:t>
            </a:r>
          </a:p>
        </p:txBody>
      </p:sp>
      <p:sp>
        <p:nvSpPr>
          <p:cNvPr id="11" name="矩形 10"/>
          <p:cNvSpPr/>
          <p:nvPr/>
        </p:nvSpPr>
        <p:spPr>
          <a:xfrm>
            <a:off x="2286000" y="2510287"/>
            <a:ext cx="4572000" cy="341632"/>
          </a:xfrm>
          <a:prstGeom prst="rect">
            <a:avLst/>
          </a:prstGeom>
        </p:spPr>
        <p:txBody>
          <a:bodyPr>
            <a:spAutoFit/>
          </a:bodyPr>
          <a:lstStyle/>
          <a:p>
            <a:pPr algn="just">
              <a:lnSpc>
                <a:spcPct val="90000"/>
              </a:lnSpc>
            </a:pPr>
            <a:endParaRPr lang="en-US" altLang="en-US" dirty="0"/>
          </a:p>
        </p:txBody>
      </p:sp>
      <p:pic>
        <p:nvPicPr>
          <p:cNvPr id="12" name="图片 11"/>
          <p:cNvPicPr>
            <a:picLocks noChangeAspect="1"/>
          </p:cNvPicPr>
          <p:nvPr/>
        </p:nvPicPr>
        <p:blipFill>
          <a:blip r:embed="rId10"/>
          <a:stretch>
            <a:fillRect/>
          </a:stretch>
        </p:blipFill>
        <p:spPr>
          <a:xfrm>
            <a:off x="183103" y="4926970"/>
            <a:ext cx="5980713" cy="1773769"/>
          </a:xfrm>
          <a:prstGeom prst="rect">
            <a:avLst/>
          </a:prstGeom>
          <a:solidFill>
            <a:schemeClr val="bg2"/>
          </a:solidFill>
        </p:spPr>
      </p:pic>
    </p:spTree>
    <p:extLst>
      <p:ext uri="{BB962C8B-B14F-4D97-AF65-F5344CB8AC3E}">
        <p14:creationId xmlns:p14="http://schemas.microsoft.com/office/powerpoint/2010/main" val="4214783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b="1" dirty="0"/>
              <a:t>Research Highlights</a:t>
            </a:r>
            <a:endParaRPr lang="en-US" sz="3600"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2094312"/>
            <a:ext cx="2915816" cy="2198784"/>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7904" y="2081050"/>
            <a:ext cx="5237977" cy="4104456"/>
          </a:xfrm>
          <a:prstGeom prst="rect">
            <a:avLst/>
          </a:prstGeom>
        </p:spPr>
      </p:pic>
      <p:pic>
        <p:nvPicPr>
          <p:cNvPr id="6" name="图片 5"/>
          <p:cNvPicPr>
            <a:picLocks noChangeAspect="1"/>
          </p:cNvPicPr>
          <p:nvPr/>
        </p:nvPicPr>
        <p:blipFill rotWithShape="1">
          <a:blip r:embed="rId4"/>
          <a:srcRect l="6781" r="7421"/>
          <a:stretch/>
        </p:blipFill>
        <p:spPr>
          <a:xfrm>
            <a:off x="467544" y="4437112"/>
            <a:ext cx="3132889" cy="1872208"/>
          </a:xfrm>
          <a:prstGeom prst="rect">
            <a:avLst/>
          </a:prstGeom>
        </p:spPr>
      </p:pic>
      <p:sp>
        <p:nvSpPr>
          <p:cNvPr id="7" name="内容占位符 2"/>
          <p:cNvSpPr>
            <a:spLocks noGrp="1"/>
          </p:cNvSpPr>
          <p:nvPr>
            <p:ph idx="1"/>
          </p:nvPr>
        </p:nvSpPr>
        <p:spPr>
          <a:xfrm>
            <a:off x="457200" y="1412776"/>
            <a:ext cx="8229600" cy="4525963"/>
          </a:xfrm>
        </p:spPr>
        <p:txBody>
          <a:bodyPr>
            <a:normAutofit/>
          </a:bodyPr>
          <a:lstStyle/>
          <a:p>
            <a:r>
              <a:rPr lang="en-US" sz="2800" b="1" dirty="0">
                <a:latin typeface="+mj-lt"/>
              </a:rPr>
              <a:t>Brain networks</a:t>
            </a:r>
          </a:p>
        </p:txBody>
      </p:sp>
    </p:spTree>
    <p:extLst>
      <p:ext uri="{BB962C8B-B14F-4D97-AF65-F5344CB8AC3E}">
        <p14:creationId xmlns:p14="http://schemas.microsoft.com/office/powerpoint/2010/main" val="3652549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829" y="4725144"/>
            <a:ext cx="4639047" cy="1522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altLang="zh-CN" sz="3600" b="1" dirty="0"/>
              <a:t>QR decomposition</a:t>
            </a:r>
            <a:endParaRPr lang="zh-CN" altLang="en-US" sz="36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000" dirty="0"/>
                  <a:t>An m-by-n matrix</a:t>
                </a:r>
                <a14:m>
                  <m:oMath xmlns:m="http://schemas.openxmlformats.org/officeDocument/2006/math">
                    <m:r>
                      <a:rPr lang="en-US" altLang="zh-CN" sz="2000" i="1" dirty="0" smtClean="0">
                        <a:latin typeface="Cambria Math"/>
                      </a:rPr>
                      <m:t> </m:t>
                    </m:r>
                    <m:r>
                      <a:rPr lang="en-US" altLang="zh-CN" sz="2000" i="1" dirty="0" smtClean="0">
                        <a:latin typeface="Cambria Math"/>
                      </a:rPr>
                      <m:t>𝐴</m:t>
                    </m:r>
                    <m:r>
                      <a:rPr lang="en-US" altLang="zh-CN" sz="2000" i="1" dirty="0" smtClean="0">
                        <a:latin typeface="Cambria Math"/>
                      </a:rPr>
                      <m:t> </m:t>
                    </m:r>
                  </m:oMath>
                </a14:m>
                <a:r>
                  <a:rPr lang="en-US" altLang="zh-CN" sz="2000" dirty="0"/>
                  <a:t>can be factorized into </a:t>
                </a:r>
                <a14:m>
                  <m:oMath xmlns:m="http://schemas.openxmlformats.org/officeDocument/2006/math">
                    <m:r>
                      <a:rPr lang="en-US" altLang="zh-CN" sz="2000" b="0" i="1" smtClean="0">
                        <a:latin typeface="Cambria Math"/>
                      </a:rPr>
                      <m:t>𝐴</m:t>
                    </m:r>
                    <m:r>
                      <a:rPr lang="en-US" altLang="zh-CN" sz="2000" b="0" i="1" smtClean="0">
                        <a:latin typeface="Cambria Math"/>
                      </a:rPr>
                      <m:t>=</m:t>
                    </m:r>
                    <m:r>
                      <a:rPr lang="en-US" altLang="zh-CN" sz="2000" b="0" i="1" smtClean="0">
                        <a:latin typeface="Cambria Math"/>
                      </a:rPr>
                      <m:t>𝑄𝑅</m:t>
                    </m:r>
                  </m:oMath>
                </a14:m>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Applications: computing least squares</a:t>
                </a:r>
              </a:p>
              <a:p>
                <a:pPr lvl="1"/>
                <a14:m>
                  <m:oMath xmlns:m="http://schemas.openxmlformats.org/officeDocument/2006/math">
                    <m:r>
                      <a:rPr lang="en-US" altLang="zh-CN" sz="1600" b="0" i="1" smtClean="0">
                        <a:latin typeface="Cambria Math"/>
                      </a:rPr>
                      <m:t>𝐴𝑥</m:t>
                    </m:r>
                    <m:r>
                      <a:rPr lang="en-US" altLang="zh-CN" sz="1600" b="0" i="1" smtClean="0">
                        <a:latin typeface="Cambria Math"/>
                      </a:rPr>
                      <m:t>=</m:t>
                    </m:r>
                    <m:r>
                      <a:rPr lang="en-US" altLang="zh-CN" sz="1600" b="0" i="1" smtClean="0">
                        <a:latin typeface="Cambria Math"/>
                      </a:rPr>
                      <m:t>𝑏</m:t>
                    </m:r>
                    <m:r>
                      <a:rPr lang="en-US" altLang="zh-CN" sz="1600" b="0" i="1" smtClean="0">
                        <a:latin typeface="Cambria Math"/>
                        <a:ea typeface="Cambria Math"/>
                      </a:rPr>
                      <m:t>→</m:t>
                    </m:r>
                    <m:r>
                      <a:rPr lang="en-US" altLang="zh-CN" sz="1600" b="0" i="1" smtClean="0">
                        <a:latin typeface="Cambria Math"/>
                        <a:ea typeface="Cambria Math"/>
                      </a:rPr>
                      <m:t>𝑄𝑅𝑥</m:t>
                    </m:r>
                    <m:r>
                      <a:rPr lang="en-US" altLang="zh-CN" sz="1600" b="0" i="1" smtClean="0">
                        <a:latin typeface="Cambria Math"/>
                        <a:ea typeface="Cambria Math"/>
                      </a:rPr>
                      <m:t>=</m:t>
                    </m:r>
                    <m:r>
                      <a:rPr lang="en-US" altLang="zh-CN" sz="1600" b="0" i="1" smtClean="0">
                        <a:latin typeface="Cambria Math"/>
                        <a:ea typeface="Cambria Math"/>
                      </a:rPr>
                      <m:t>𝑏</m:t>
                    </m:r>
                    <m:r>
                      <a:rPr lang="en-US" altLang="zh-CN" sz="1600" b="0" i="1" smtClean="0">
                        <a:latin typeface="Cambria Math"/>
                        <a:ea typeface="Cambria Math"/>
                      </a:rPr>
                      <m:t>→</m:t>
                    </m:r>
                    <m:r>
                      <a:rPr lang="en-US" altLang="zh-CN" sz="1600" b="0" i="1" smtClean="0">
                        <a:latin typeface="Cambria Math"/>
                        <a:ea typeface="Cambria Math"/>
                      </a:rPr>
                      <m:t>𝑅𝑥</m:t>
                    </m:r>
                    <m:r>
                      <a:rPr lang="en-US" altLang="zh-CN" sz="1600" b="0" i="1" smtClean="0">
                        <a:latin typeface="Cambria Math"/>
                        <a:ea typeface="Cambria Math"/>
                      </a:rPr>
                      <m:t>=</m:t>
                    </m:r>
                    <m:sSup>
                      <m:sSupPr>
                        <m:ctrlPr>
                          <a:rPr lang="en-US" altLang="zh-CN" sz="1600" b="0" i="1" smtClean="0">
                            <a:latin typeface="Cambria Math" panose="02040503050406030204" pitchFamily="18" charset="0"/>
                            <a:ea typeface="Cambria Math"/>
                          </a:rPr>
                        </m:ctrlPr>
                      </m:sSupPr>
                      <m:e>
                        <m:r>
                          <a:rPr lang="en-US" altLang="zh-CN" sz="1600" b="0" i="1" smtClean="0">
                            <a:latin typeface="Cambria Math"/>
                            <a:ea typeface="Cambria Math"/>
                          </a:rPr>
                          <m:t>𝑄</m:t>
                        </m:r>
                      </m:e>
                      <m:sup>
                        <m:r>
                          <a:rPr lang="en-US" altLang="zh-CN" sz="1600" b="0" i="1" smtClean="0">
                            <a:latin typeface="Cambria Math"/>
                            <a:ea typeface="Cambria Math"/>
                          </a:rPr>
                          <m:t>′</m:t>
                        </m:r>
                      </m:sup>
                    </m:sSup>
                    <m:r>
                      <a:rPr lang="en-US" altLang="zh-CN" sz="1600" b="0" i="1" smtClean="0">
                        <a:latin typeface="Cambria Math"/>
                        <a:ea typeface="Cambria Math"/>
                      </a:rPr>
                      <m:t>𝑏</m:t>
                    </m:r>
                  </m:oMath>
                </a14:m>
                <a:r>
                  <a:rPr lang="zh-CN" altLang="en-US" sz="1600" dirty="0"/>
                  <a:t> </a:t>
                </a:r>
                <a:r>
                  <a:rPr lang="en-US" altLang="zh-CN" sz="1600" dirty="0"/>
                  <a:t>(can be solved easily with triangular </a:t>
                </a:r>
                <a14:m>
                  <m:oMath xmlns:m="http://schemas.openxmlformats.org/officeDocument/2006/math">
                    <m:r>
                      <a:rPr lang="en-US" altLang="zh-CN" sz="1600" i="1" dirty="0" smtClean="0">
                        <a:latin typeface="Cambria Math"/>
                      </a:rPr>
                      <m:t>𝑅</m:t>
                    </m:r>
                  </m:oMath>
                </a14:m>
                <a:r>
                  <a:rPr lang="en-US" altLang="zh-CN" sz="1600" dirty="0"/>
                  <a:t>) </a:t>
                </a:r>
              </a:p>
              <a:p>
                <a:pPr lvl="1"/>
                <a:r>
                  <a:rPr lang="en-US" altLang="zh-CN" sz="1600" dirty="0"/>
                  <a:t>Extracting orthogonal column basis from </a:t>
                </a:r>
                <a14:m>
                  <m:oMath xmlns:m="http://schemas.openxmlformats.org/officeDocument/2006/math">
                    <m:r>
                      <a:rPr lang="en-US" altLang="zh-CN" sz="1600" b="0" i="1" smtClean="0">
                        <a:latin typeface="Cambria Math"/>
                      </a:rPr>
                      <m:t>𝐴</m:t>
                    </m:r>
                  </m:oMath>
                </a14:m>
                <a:r>
                  <a:rPr lang="en-US" altLang="zh-CN" sz="1600" dirty="0"/>
                  <a:t>, </a:t>
                </a:r>
                <a14:m>
                  <m:oMath xmlns:m="http://schemas.openxmlformats.org/officeDocument/2006/math">
                    <m:r>
                      <a:rPr lang="en-US" altLang="zh-CN" sz="1600" b="0" i="1" smtClean="0">
                        <a:latin typeface="Cambria Math"/>
                      </a:rPr>
                      <m:t>𝑟𝑎𝑛𝑔𝑒</m:t>
                    </m:r>
                    <m:d>
                      <m:dPr>
                        <m:ctrlPr>
                          <a:rPr lang="en-US" altLang="zh-CN" sz="1600" b="0" i="1" smtClean="0">
                            <a:latin typeface="Cambria Math" panose="02040503050406030204" pitchFamily="18" charset="0"/>
                          </a:rPr>
                        </m:ctrlPr>
                      </m:dPr>
                      <m:e>
                        <m:r>
                          <a:rPr lang="en-US" altLang="zh-CN" sz="1600" b="0" i="1" smtClean="0">
                            <a:latin typeface="Cambria Math"/>
                          </a:rPr>
                          <m:t>𝐴</m:t>
                        </m:r>
                      </m:e>
                    </m:d>
                    <m:r>
                      <a:rPr lang="en-US" altLang="zh-CN" sz="1600" b="0" i="1" smtClean="0">
                        <a:latin typeface="Cambria Math"/>
                      </a:rPr>
                      <m:t>=</m:t>
                    </m:r>
                    <m:r>
                      <a:rPr lang="en-US" altLang="zh-CN" sz="1600" b="0" i="1" smtClean="0">
                        <a:latin typeface="Cambria Math"/>
                      </a:rPr>
                      <m:t>𝑟𝑎𝑛𝑔𝑒</m:t>
                    </m:r>
                    <m:r>
                      <a:rPr lang="en-US" altLang="zh-CN" sz="1600" b="0" i="1" smtClean="0">
                        <a:latin typeface="Cambria Math"/>
                      </a:rPr>
                      <m:t>(</m:t>
                    </m:r>
                    <m:r>
                      <a:rPr lang="en-US" altLang="zh-CN" sz="1600" b="0" i="1" smtClean="0">
                        <a:latin typeface="Cambria Math"/>
                      </a:rPr>
                      <m:t>𝑄</m:t>
                    </m:r>
                    <m:r>
                      <a:rPr lang="en-US" altLang="zh-CN" sz="1600" b="0" i="1" smtClean="0">
                        <a:latin typeface="Cambria Math"/>
                      </a:rPr>
                      <m:t>)</m:t>
                    </m:r>
                  </m:oMath>
                </a14:m>
                <a:r>
                  <a:rPr lang="en-US" altLang="zh-CN" sz="1600" dirty="0"/>
                  <a:t> </a:t>
                </a:r>
              </a:p>
              <a:p>
                <a:pPr lvl="1"/>
                <a:r>
                  <a:rPr lang="en-US" altLang="zh-CN" sz="1600" dirty="0"/>
                  <a:t>Projection on range </a:t>
                </a:r>
                <a14:m>
                  <m:oMath xmlns:m="http://schemas.openxmlformats.org/officeDocument/2006/math">
                    <m:r>
                      <a:rPr lang="en-US" altLang="zh-CN" sz="1600" b="0" i="1" smtClean="0">
                        <a:latin typeface="Cambria Math"/>
                      </a:rPr>
                      <m:t>𝐴</m:t>
                    </m:r>
                    <m:sSup>
                      <m:sSupPr>
                        <m:ctrlPr>
                          <a:rPr lang="en-US" altLang="zh-CN" sz="1600" b="0" i="1" smtClean="0">
                            <a:latin typeface="Cambria Math" panose="02040503050406030204" pitchFamily="18" charset="0"/>
                          </a:rPr>
                        </m:ctrlPr>
                      </m:sSupPr>
                      <m:e>
                        <m:r>
                          <a:rPr lang="en-US" altLang="zh-CN" sz="1600" b="0" i="1" smtClean="0">
                            <a:latin typeface="Cambria Math"/>
                          </a:rPr>
                          <m:t>𝐴</m:t>
                        </m:r>
                      </m:e>
                      <m:sup>
                        <m:r>
                          <a:rPr lang="en-US" altLang="zh-CN" sz="1600" b="0" i="1" smtClean="0">
                            <a:latin typeface="Cambria Math"/>
                          </a:rPr>
                          <m:t>+</m:t>
                        </m:r>
                      </m:sup>
                    </m:sSup>
                    <m:r>
                      <a:rPr lang="en-US" altLang="zh-CN" sz="1600" b="0" i="1" smtClean="0">
                        <a:latin typeface="Cambria Math"/>
                      </a:rPr>
                      <m:t>=</m:t>
                    </m:r>
                    <m:r>
                      <a:rPr lang="en-US" altLang="zh-CN" sz="1600" b="0" i="1" smtClean="0">
                        <a:latin typeface="Cambria Math"/>
                      </a:rPr>
                      <m:t>𝑄𝑄</m:t>
                    </m:r>
                    <m:r>
                      <a:rPr lang="en-US" altLang="zh-CN" sz="1600" b="0" i="1" smtClean="0">
                        <a:latin typeface="Cambria Math"/>
                      </a:rPr>
                      <m:t>′</m:t>
                    </m:r>
                  </m:oMath>
                </a14:m>
                <a:endParaRPr lang="zh-CN" altLang="en-US"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593" t="-674"/>
                </a:stretch>
              </a:blipFill>
            </p:spPr>
            <p:txBody>
              <a:bodyPr/>
              <a:lstStyle/>
              <a:p>
                <a:r>
                  <a:rPr lang="en-US">
                    <a:noFill/>
                  </a:rPr>
                  <a:t> </a:t>
                </a:r>
              </a:p>
            </p:txBody>
          </p:sp>
        </mc:Fallback>
      </mc:AlternateContent>
      <p:cxnSp>
        <p:nvCxnSpPr>
          <p:cNvPr id="4" name="直接连接符 3"/>
          <p:cNvCxnSpPr/>
          <p:nvPr/>
        </p:nvCxnSpPr>
        <p:spPr>
          <a:xfrm>
            <a:off x="0" y="1196752"/>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33"/>
              <p:cNvSpPr/>
              <p:nvPr/>
            </p:nvSpPr>
            <p:spPr>
              <a:xfrm>
                <a:off x="1402556" y="2060849"/>
                <a:ext cx="1296988" cy="155309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14:m>
                  <m:oMathPara xmlns:m="http://schemas.openxmlformats.org/officeDocument/2006/math">
                    <m:oMathParaPr>
                      <m:jc m:val="centerGroup"/>
                    </m:oMathParaPr>
                    <m:oMath xmlns:m="http://schemas.openxmlformats.org/officeDocument/2006/math">
                      <m:r>
                        <a:rPr lang="en-US" altLang="en-US" sz="2000" b="1" i="1" smtClean="0">
                          <a:solidFill>
                            <a:schemeClr val="tx1"/>
                          </a:solidFill>
                          <a:latin typeface="Cambria Math"/>
                        </a:rPr>
                        <m:t>𝑨</m:t>
                      </m:r>
                      <m:r>
                        <a:rPr lang="en-US" altLang="en-US" sz="2000" b="1" i="1" smtClean="0">
                          <a:solidFill>
                            <a:schemeClr val="tx1"/>
                          </a:solidFill>
                          <a:latin typeface="Cambria Math"/>
                          <a:ea typeface="Cambria Math"/>
                        </a:rPr>
                        <m:t>∈</m:t>
                      </m:r>
                      <m:sSup>
                        <m:sSupPr>
                          <m:ctrlPr>
                            <a:rPr lang="en-US" altLang="en-US" sz="2000" b="1" i="1" smtClean="0">
                              <a:solidFill>
                                <a:schemeClr val="tx1"/>
                              </a:solidFill>
                              <a:latin typeface="Cambria Math" panose="02040503050406030204" pitchFamily="18" charset="0"/>
                              <a:ea typeface="Cambria Math"/>
                            </a:rPr>
                          </m:ctrlPr>
                        </m:sSupPr>
                        <m:e>
                          <m:r>
                            <a:rPr lang="en-US" altLang="en-US" sz="2000" b="1" i="1" smtClean="0">
                              <a:solidFill>
                                <a:schemeClr val="tx1"/>
                              </a:solidFill>
                              <a:latin typeface="Cambria Math"/>
                              <a:ea typeface="Cambria Math"/>
                            </a:rPr>
                            <m:t>𝑹</m:t>
                          </m:r>
                        </m:e>
                        <m:sup>
                          <m:r>
                            <a:rPr lang="en-US" altLang="en-US" sz="2000" b="1" i="1" smtClean="0">
                              <a:solidFill>
                                <a:schemeClr val="tx1"/>
                              </a:solidFill>
                              <a:latin typeface="Cambria Math"/>
                              <a:ea typeface="Cambria Math"/>
                            </a:rPr>
                            <m:t>𝒎</m:t>
                          </m:r>
                          <m:r>
                            <a:rPr lang="en-US" altLang="en-US" sz="2000" b="1" i="1" smtClean="0">
                              <a:solidFill>
                                <a:schemeClr val="tx1"/>
                              </a:solidFill>
                              <a:latin typeface="Cambria Math"/>
                              <a:ea typeface="Cambria Math"/>
                            </a:rPr>
                            <m:t>×</m:t>
                          </m:r>
                          <m:r>
                            <a:rPr lang="en-US" altLang="en-US" sz="2000" b="1" i="1" smtClean="0">
                              <a:solidFill>
                                <a:schemeClr val="tx1"/>
                              </a:solidFill>
                              <a:latin typeface="Cambria Math"/>
                              <a:ea typeface="Cambria Math"/>
                            </a:rPr>
                            <m:t>𝒏</m:t>
                          </m:r>
                        </m:sup>
                      </m:sSup>
                    </m:oMath>
                  </m:oMathPara>
                </a14:m>
                <a:endParaRPr lang="en-US" altLang="en-US" sz="2000" b="1" dirty="0">
                  <a:solidFill>
                    <a:schemeClr val="tx1"/>
                  </a:solidFill>
                </a:endParaRPr>
              </a:p>
            </p:txBody>
          </p:sp>
        </mc:Choice>
        <mc:Fallback xmlns="">
          <p:sp>
            <p:nvSpPr>
              <p:cNvPr id="7" name="Rectangle 33"/>
              <p:cNvSpPr>
                <a:spLocks noRot="1" noChangeAspect="1" noMove="1" noResize="1" noEditPoints="1" noAdjustHandles="1" noChangeArrowheads="1" noChangeShapeType="1" noTextEdit="1"/>
              </p:cNvSpPr>
              <p:nvPr/>
            </p:nvSpPr>
            <p:spPr>
              <a:xfrm>
                <a:off x="1402556" y="2060849"/>
                <a:ext cx="1296988" cy="1553091"/>
              </a:xfrm>
              <a:prstGeom prst="rect">
                <a:avLst/>
              </a:prstGeom>
              <a:blipFill rotWithShape="0">
                <a:blip r:embed="rId4"/>
                <a:stretch>
                  <a:fillRect/>
                </a:stretch>
              </a:blipFill>
              <a:ln>
                <a:solidFill>
                  <a:schemeClr val="tx1"/>
                </a:solidFill>
              </a:ln>
            </p:spPr>
            <p:txBody>
              <a:bodyPr/>
              <a:lstStyle/>
              <a:p>
                <a:r>
                  <a:rPr lang="zh-CN" altLang="en-US">
                    <a:noFill/>
                  </a:rPr>
                  <a:t> </a:t>
                </a:r>
              </a:p>
            </p:txBody>
          </p:sp>
        </mc:Fallback>
      </mc:AlternateContent>
      <p:sp>
        <p:nvSpPr>
          <p:cNvPr id="8" name="Rectangle 41"/>
          <p:cNvSpPr/>
          <p:nvPr/>
        </p:nvSpPr>
        <p:spPr>
          <a:xfrm>
            <a:off x="5795169" y="2060849"/>
            <a:ext cx="1296987" cy="1553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a:solidFill>
                <a:srgbClr val="FFFFFF"/>
              </a:solidFill>
            </a:endParaRPr>
          </a:p>
        </p:txBody>
      </p:sp>
      <mc:AlternateContent xmlns:mc="http://schemas.openxmlformats.org/markup-compatibility/2006" xmlns:a14="http://schemas.microsoft.com/office/drawing/2010/main">
        <mc:Choice Requires="a14">
          <p:sp>
            <p:nvSpPr>
              <p:cNvPr id="9" name="Rectangle 42"/>
              <p:cNvSpPr/>
              <p:nvPr/>
            </p:nvSpPr>
            <p:spPr>
              <a:xfrm>
                <a:off x="3491706" y="2060849"/>
                <a:ext cx="1944688" cy="1553091"/>
              </a:xfrm>
              <a:prstGeom prst="rect">
                <a:avLst/>
              </a:prstGeom>
              <a:pattFill prst="dkVert">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a:rPr>
                        <m:t>𝑸</m:t>
                      </m:r>
                      <m:r>
                        <a:rPr lang="en-US" altLang="en-US" b="1" i="1">
                          <a:solidFill>
                            <a:schemeClr val="tx1"/>
                          </a:solidFill>
                          <a:latin typeface="Cambria Math"/>
                          <a:ea typeface="Cambria Math"/>
                        </a:rPr>
                        <m:t>∈</m:t>
                      </m:r>
                      <m:sSup>
                        <m:sSupPr>
                          <m:ctrlPr>
                            <a:rPr lang="en-US" altLang="en-US" b="1" i="1">
                              <a:solidFill>
                                <a:schemeClr val="tx1"/>
                              </a:solidFill>
                              <a:latin typeface="Cambria Math" panose="02040503050406030204" pitchFamily="18" charset="0"/>
                              <a:ea typeface="Cambria Math"/>
                            </a:rPr>
                          </m:ctrlPr>
                        </m:sSupPr>
                        <m:e>
                          <m:r>
                            <a:rPr lang="en-US" altLang="en-US" b="1" i="1">
                              <a:solidFill>
                                <a:schemeClr val="tx1"/>
                              </a:solidFill>
                              <a:latin typeface="Cambria Math"/>
                              <a:ea typeface="Cambria Math"/>
                            </a:rPr>
                            <m:t>𝑹</m:t>
                          </m:r>
                        </m:e>
                        <m:sup>
                          <m:r>
                            <a:rPr lang="en-US" altLang="en-US" b="1" i="1">
                              <a:solidFill>
                                <a:schemeClr val="tx1"/>
                              </a:solidFill>
                              <a:latin typeface="Cambria Math"/>
                              <a:ea typeface="Cambria Math"/>
                            </a:rPr>
                            <m:t>𝒎</m:t>
                          </m:r>
                          <m:r>
                            <a:rPr lang="en-US" altLang="en-US" b="1" i="1">
                              <a:solidFill>
                                <a:schemeClr val="tx1"/>
                              </a:solidFill>
                              <a:latin typeface="Cambria Math"/>
                              <a:ea typeface="Cambria Math"/>
                            </a:rPr>
                            <m:t>×</m:t>
                          </m:r>
                          <m:r>
                            <a:rPr lang="en-US" altLang="en-US" b="1" i="1" smtClean="0">
                              <a:solidFill>
                                <a:schemeClr val="tx1"/>
                              </a:solidFill>
                              <a:latin typeface="Cambria Math"/>
                              <a:ea typeface="Cambria Math"/>
                            </a:rPr>
                            <m:t>𝒎</m:t>
                          </m:r>
                        </m:sup>
                      </m:sSup>
                    </m:oMath>
                  </m:oMathPara>
                </a14:m>
                <a:endParaRPr lang="en-US" b="1" dirty="0">
                  <a:solidFill>
                    <a:schemeClr val="tx1"/>
                  </a:solidFill>
                </a:endParaRPr>
              </a:p>
            </p:txBody>
          </p:sp>
        </mc:Choice>
        <mc:Fallback xmlns="">
          <p:sp>
            <p:nvSpPr>
              <p:cNvPr id="9" name="Rectangle 42"/>
              <p:cNvSpPr>
                <a:spLocks noRot="1" noChangeAspect="1" noMove="1" noResize="1" noEditPoints="1" noAdjustHandles="1" noChangeArrowheads="1" noChangeShapeType="1" noTextEdit="1"/>
              </p:cNvSpPr>
              <p:nvPr/>
            </p:nvSpPr>
            <p:spPr>
              <a:xfrm>
                <a:off x="3491706" y="2060849"/>
                <a:ext cx="1944688" cy="1553091"/>
              </a:xfrm>
              <a:prstGeom prst="rect">
                <a:avLst/>
              </a:prstGeom>
              <a:blipFill rotWithShape="0">
                <a:blip r:embed="rId5"/>
                <a:stretch>
                  <a:fillRect/>
                </a:stretch>
              </a:blipFill>
              <a:ln>
                <a:solidFill>
                  <a:schemeClr val="tx1"/>
                </a:solidFill>
              </a:ln>
            </p:spPr>
            <p:txBody>
              <a:bodyPr/>
              <a:lstStyle/>
              <a:p>
                <a:r>
                  <a:rPr lang="zh-CN" altLang="en-US">
                    <a:noFill/>
                  </a:rPr>
                  <a:t> </a:t>
                </a:r>
              </a:p>
            </p:txBody>
          </p:sp>
        </mc:Fallback>
      </mc:AlternateContent>
      <p:sp>
        <p:nvSpPr>
          <p:cNvPr id="10" name="Right Triangle 44"/>
          <p:cNvSpPr/>
          <p:nvPr/>
        </p:nvSpPr>
        <p:spPr>
          <a:xfrm rot="10800000">
            <a:off x="5795168" y="2060848"/>
            <a:ext cx="1296987" cy="976829"/>
          </a:xfrm>
          <a:prstGeom prst="r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dirty="0">
              <a:solidFill>
                <a:srgbClr val="FFFFFF"/>
              </a:solidFill>
            </a:endParaRPr>
          </a:p>
        </p:txBody>
      </p:sp>
      <p:sp>
        <p:nvSpPr>
          <p:cNvPr id="12" name="TextBox 45"/>
          <p:cNvSpPr txBox="1">
            <a:spLocks noChangeArrowheads="1"/>
          </p:cNvSpPr>
          <p:nvPr/>
        </p:nvSpPr>
        <p:spPr bwMode="auto">
          <a:xfrm>
            <a:off x="5723731" y="2823365"/>
            <a:ext cx="14398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sz="1600" b="1" dirty="0"/>
              <a:t>Upper</a:t>
            </a:r>
          </a:p>
          <a:p>
            <a:pPr algn="ctr" eaLnBrk="1" hangingPunct="1"/>
            <a:r>
              <a:rPr lang="en-US" altLang="en-US" sz="1600" b="1" dirty="0"/>
              <a:t>triangular</a:t>
            </a:r>
          </a:p>
        </p:txBody>
      </p:sp>
      <p:sp>
        <p:nvSpPr>
          <p:cNvPr id="13" name="TextBox 12"/>
          <p:cNvSpPr txBox="1"/>
          <p:nvPr/>
        </p:nvSpPr>
        <p:spPr>
          <a:xfrm>
            <a:off x="2770981" y="2245515"/>
            <a:ext cx="720725" cy="1016000"/>
          </a:xfrm>
          <a:prstGeom prst="rect">
            <a:avLst/>
          </a:prstGeom>
          <a:noFill/>
        </p:spPr>
        <p:txBody>
          <a:bodyPr>
            <a:spAutoFit/>
          </a:bodyPr>
          <a:lstStyle/>
          <a:p>
            <a:pPr algn="ctr">
              <a:defRPr/>
            </a:pPr>
            <a:r>
              <a:rPr lang="en-US" sz="6000" b="1" dirty="0">
                <a:solidFill>
                  <a:schemeClr val="accent2">
                    <a:lumMod val="50000"/>
                  </a:schemeClr>
                </a:solidFill>
                <a:latin typeface="Arial" charset="0"/>
                <a:cs typeface="Arial" charset="0"/>
              </a:rPr>
              <a:t>=</a:t>
            </a:r>
          </a:p>
        </p:txBody>
      </p:sp>
      <mc:AlternateContent xmlns:mc="http://schemas.openxmlformats.org/markup-compatibility/2006" xmlns:a14="http://schemas.microsoft.com/office/drawing/2010/main">
        <mc:Choice Requires="a14">
          <p:sp>
            <p:nvSpPr>
              <p:cNvPr id="14" name="矩形 13"/>
              <p:cNvSpPr/>
              <p:nvPr/>
            </p:nvSpPr>
            <p:spPr>
              <a:xfrm>
                <a:off x="7524328" y="2671769"/>
                <a:ext cx="3978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a:solidFill>
                            <a:srgbClr val="FFFFFF"/>
                          </a:solidFill>
                          <a:latin typeface="Cambria Math"/>
                          <a:ea typeface="Cambria Math"/>
                        </a:rPr>
                        <m:t>𝑹</m:t>
                      </m:r>
                    </m:oMath>
                  </m:oMathPara>
                </a14:m>
                <a:endParaRPr lang="en-US" dirty="0"/>
              </a:p>
            </p:txBody>
          </p:sp>
        </mc:Choice>
        <mc:Fallback xmlns="">
          <p:sp>
            <p:nvSpPr>
              <p:cNvPr id="14" name="矩形 13"/>
              <p:cNvSpPr>
                <a:spLocks noRot="1" noChangeAspect="1" noMove="1" noResize="1" noEditPoints="1" noAdjustHandles="1" noChangeArrowheads="1" noChangeShapeType="1" noTextEdit="1"/>
              </p:cNvSpPr>
              <p:nvPr/>
            </p:nvSpPr>
            <p:spPr>
              <a:xfrm>
                <a:off x="7524328" y="2671769"/>
                <a:ext cx="397866"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463034" y="2060849"/>
                <a:ext cx="3978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a:solidFill>
                            <a:srgbClr val="FFFFFF"/>
                          </a:solidFill>
                          <a:latin typeface="Cambria Math"/>
                          <a:ea typeface="Cambria Math"/>
                        </a:rPr>
                        <m:t>𝑹</m:t>
                      </m:r>
                    </m:oMath>
                  </m:oMathPara>
                </a14:m>
                <a:endParaRPr lang="en-US" dirty="0"/>
              </a:p>
            </p:txBody>
          </p:sp>
        </mc:Choice>
        <mc:Fallback xmlns="">
          <p:sp>
            <p:nvSpPr>
              <p:cNvPr id="15" name="矩形 14"/>
              <p:cNvSpPr>
                <a:spLocks noRot="1" noChangeAspect="1" noMove="1" noResize="1" noEditPoints="1" noAdjustHandles="1" noChangeArrowheads="1" noChangeShapeType="1" noTextEdit="1"/>
              </p:cNvSpPr>
              <p:nvPr/>
            </p:nvSpPr>
            <p:spPr>
              <a:xfrm>
                <a:off x="6463034" y="2060849"/>
                <a:ext cx="397866" cy="369332"/>
              </a:xfrm>
              <a:prstGeom prst="rect">
                <a:avLst/>
              </a:prstGeom>
              <a:blipFill rotWithShape="1">
                <a:blip r:embed="rId7"/>
                <a:stretch>
                  <a:fillRect/>
                </a:stretch>
              </a:blipFill>
            </p:spPr>
            <p:txBody>
              <a:bodyPr/>
              <a:lstStyle/>
              <a:p>
                <a:r>
                  <a:rPr lang="en-US">
                    <a:noFill/>
                  </a:rPr>
                  <a:t> </a:t>
                </a:r>
              </a:p>
            </p:txBody>
          </p:sp>
        </mc:Fallback>
      </mc:AlternateContent>
      <p:sp>
        <p:nvSpPr>
          <p:cNvPr id="18" name="矩形 17"/>
          <p:cNvSpPr/>
          <p:nvPr/>
        </p:nvSpPr>
        <p:spPr>
          <a:xfrm>
            <a:off x="3444141" y="3100146"/>
            <a:ext cx="2063963" cy="338554"/>
          </a:xfrm>
          <a:prstGeom prst="rect">
            <a:avLst/>
          </a:prstGeom>
        </p:spPr>
        <p:txBody>
          <a:bodyPr wrap="none">
            <a:spAutoFit/>
          </a:bodyPr>
          <a:lstStyle/>
          <a:p>
            <a:r>
              <a:rPr lang="en-US" altLang="en-US" sz="1600" b="1" dirty="0"/>
              <a:t>Orthonormal columns</a:t>
            </a:r>
            <a:endParaRPr lang="en-US" sz="1600" dirty="0"/>
          </a:p>
        </p:txBody>
      </p:sp>
      <p:sp>
        <p:nvSpPr>
          <p:cNvPr id="24" name="矩形 23"/>
          <p:cNvSpPr/>
          <p:nvPr/>
        </p:nvSpPr>
        <p:spPr>
          <a:xfrm>
            <a:off x="3491706" y="2070615"/>
            <a:ext cx="1296318" cy="1543326"/>
          </a:xfrm>
          <a:prstGeom prst="rect">
            <a:avLst/>
          </a:prstGeom>
          <a:solidFill>
            <a:srgbClr val="FFFF00">
              <a:alpha val="55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p:cNvSpPr/>
          <p:nvPr/>
        </p:nvSpPr>
        <p:spPr>
          <a:xfrm>
            <a:off x="5795838" y="2060849"/>
            <a:ext cx="1296318" cy="976828"/>
          </a:xfrm>
          <a:prstGeom prst="rect">
            <a:avLst/>
          </a:prstGeom>
          <a:solidFill>
            <a:srgbClr val="FFFF00">
              <a:alpha val="55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59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a:extLst>
              <a:ext uri="{FF2B5EF4-FFF2-40B4-BE49-F238E27FC236}">
                <a16:creationId xmlns:a16="http://schemas.microsoft.com/office/drawing/2014/main" id="{CEF4988E-A19B-4AA1-84D8-D60D007B754D}"/>
              </a:ext>
            </a:extLst>
          </p:cNvPr>
          <p:cNvSpPr>
            <a:spLocks noGrp="1"/>
          </p:cNvSpPr>
          <p:nvPr>
            <p:ph type="title"/>
          </p:nvPr>
        </p:nvSpPr>
        <p:spPr>
          <a:xfrm>
            <a:off x="457200" y="274638"/>
            <a:ext cx="8229600" cy="1143000"/>
          </a:xfrm>
        </p:spPr>
        <p:txBody>
          <a:bodyPr>
            <a:normAutofit/>
          </a:bodyPr>
          <a:lstStyle/>
          <a:p>
            <a:r>
              <a:rPr lang="en-US" altLang="zh-CN" sz="3600" b="1" dirty="0"/>
              <a:t>Kernel Methods</a:t>
            </a:r>
            <a:endParaRPr lang="zh-CN" altLang="en-US" sz="3600" b="1" dirty="0"/>
          </a:p>
        </p:txBody>
      </p:sp>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E55DD09E-F906-4288-82D0-48F957B66527}"/>
                  </a:ext>
                </a:extLst>
              </p:cNvPr>
              <p:cNvSpPr>
                <a:spLocks noGrp="1"/>
              </p:cNvSpPr>
              <p:nvPr>
                <p:ph idx="1"/>
              </p:nvPr>
            </p:nvSpPr>
            <p:spPr>
              <a:xfrm>
                <a:off x="457200" y="1600200"/>
                <a:ext cx="8229600" cy="4525963"/>
              </a:xfrm>
            </p:spPr>
            <p:txBody>
              <a:bodyPr>
                <a:normAutofit/>
              </a:bodyPr>
              <a:lstStyle/>
              <a:p>
                <a:r>
                  <a:rPr lang="en-US" altLang="zh-CN" sz="2000" dirty="0"/>
                  <a:t>Kernel </a:t>
                </a:r>
                <a14:m>
                  <m:oMath xmlns:m="http://schemas.openxmlformats.org/officeDocument/2006/math">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ℝ</m:t>
                        </m:r>
                        <m:r>
                          <m:rPr>
                            <m:nor/>
                          </m:rPr>
                          <a:rPr lang="zh-CN" altLang="en-US" sz="2000" dirty="0"/>
                          <m:t> </m:t>
                        </m:r>
                      </m:e>
                      <m:sup>
                        <m:r>
                          <a:rPr lang="en-US" altLang="zh-CN" sz="2000" b="0" i="1" smtClean="0">
                            <a:latin typeface="Cambria Math" panose="02040503050406030204" pitchFamily="18" charset="0"/>
                          </a:rPr>
                          <m:t>𝑑</m:t>
                        </m:r>
                      </m:sup>
                    </m:sSup>
                    <m:r>
                      <a:rPr lang="en-US" altLang="zh-CN" sz="2000" b="0" i="1" smtClean="0">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ℝ</m:t>
                        </m:r>
                        <m:r>
                          <m:rPr>
                            <m:nor/>
                          </m:rPr>
                          <a:rPr lang="zh-CN" altLang="en-US" sz="2000" dirty="0"/>
                          <m:t> </m:t>
                        </m:r>
                      </m:e>
                      <m:sup>
                        <m:r>
                          <a:rPr lang="en-US" altLang="zh-CN" sz="2000" i="1">
                            <a:latin typeface="Cambria Math" panose="02040503050406030204" pitchFamily="18" charset="0"/>
                          </a:rPr>
                          <m:t>𝑑</m:t>
                        </m:r>
                      </m:sup>
                    </m:sSup>
                    <m:r>
                      <a:rPr lang="en-US" altLang="zh-CN" sz="2000" i="1" smtClean="0">
                        <a:latin typeface="Cambria Math" panose="02040503050406030204" pitchFamily="18" charset="0"/>
                        <a:ea typeface="Cambria Math" panose="02040503050406030204" pitchFamily="18" charset="0"/>
                      </a:rPr>
                      <m:t>→</m:t>
                    </m:r>
                  </m:oMath>
                </a14:m>
                <a:r>
                  <a:rPr lang="en-US" altLang="zh-CN" sz="2000" dirty="0">
                    <a:ea typeface="Cambria Math" panose="02040503050406030204" pitchFamily="18" charset="0"/>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ℝ</m:t>
                    </m:r>
                  </m:oMath>
                </a14:m>
                <a:r>
                  <a:rPr lang="zh-CN" altLang="en-US" sz="2000" dirty="0"/>
                  <a:t> </a:t>
                </a:r>
                <a:r>
                  <a:rPr lang="en-US" altLang="zh-CN" sz="2000" dirty="0"/>
                  <a:t>is a similarity measure that can be written as</a:t>
                </a:r>
              </a:p>
              <a:p>
                <a:endParaRPr lang="en-US" altLang="zh-CN" sz="2000" dirty="0"/>
              </a:p>
              <a:p>
                <a:endParaRPr lang="en-US" altLang="zh-CN" sz="2000" dirty="0"/>
              </a:p>
              <a:p>
                <a:endParaRPr lang="en-US" altLang="zh-CN" sz="2000" dirty="0"/>
              </a:p>
              <a:p>
                <a:endParaRPr lang="en-US" altLang="zh-CN" sz="2000" dirty="0"/>
              </a:p>
              <a:p>
                <a:r>
                  <a:rPr lang="en-US" altLang="zh-CN" sz="2000" dirty="0"/>
                  <a:t>Example: Polynomial kernel</a:t>
                </a:r>
                <a:endParaRPr lang="zh-CN" altLang="en-US" sz="2000" dirty="0"/>
              </a:p>
            </p:txBody>
          </p:sp>
        </mc:Choice>
        <mc:Fallback xmlns="">
          <p:sp>
            <p:nvSpPr>
              <p:cNvPr id="18" name="内容占位符 2">
                <a:extLst>
                  <a:ext uri="{FF2B5EF4-FFF2-40B4-BE49-F238E27FC236}">
                    <a16:creationId xmlns:a16="http://schemas.microsoft.com/office/drawing/2014/main" id="{E55DD09E-F906-4288-82D0-48F957B66527}"/>
                  </a:ext>
                </a:extLst>
              </p:cNvPr>
              <p:cNvSpPr>
                <a:spLocks noGrp="1" noRot="1" noChangeAspect="1" noMove="1" noResize="1" noEditPoints="1" noAdjustHandles="1" noChangeArrowheads="1" noChangeShapeType="1" noTextEdit="1"/>
              </p:cNvSpPr>
              <p:nvPr>
                <p:ph idx="1"/>
              </p:nvPr>
            </p:nvSpPr>
            <p:spPr>
              <a:xfrm>
                <a:off x="457200" y="1600200"/>
                <a:ext cx="8229600" cy="4525963"/>
              </a:xfrm>
              <a:blipFill>
                <a:blip r:embed="rId2"/>
                <a:stretch>
                  <a:fillRect l="-667" t="-674"/>
                </a:stretch>
              </a:blipFill>
            </p:spPr>
            <p:txBody>
              <a:bodyPr/>
              <a:lstStyle/>
              <a:p>
                <a:r>
                  <a:rPr lang="zh-CN" altLang="en-US">
                    <a:noFill/>
                  </a:rPr>
                  <a:t> </a:t>
                </a:r>
              </a:p>
            </p:txBody>
          </p:sp>
        </mc:Fallback>
      </mc:AlternateContent>
      <p:cxnSp>
        <p:nvCxnSpPr>
          <p:cNvPr id="19" name="直接连接符 18">
            <a:extLst>
              <a:ext uri="{FF2B5EF4-FFF2-40B4-BE49-F238E27FC236}">
                <a16:creationId xmlns:a16="http://schemas.microsoft.com/office/drawing/2014/main" id="{E8E8DC9A-1CB1-4813-96DD-E2EA7026BABC}"/>
              </a:ext>
            </a:extLst>
          </p:cNvPr>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46AE7E9B-2A65-43D4-BF3B-E7973CD23292}"/>
              </a:ext>
            </a:extLst>
          </p:cNvPr>
          <p:cNvPicPr>
            <a:picLocks noChangeAspect="1"/>
          </p:cNvPicPr>
          <p:nvPr/>
        </p:nvPicPr>
        <p:blipFill>
          <a:blip r:embed="rId3"/>
          <a:stretch>
            <a:fillRect/>
          </a:stretch>
        </p:blipFill>
        <p:spPr>
          <a:xfrm>
            <a:off x="2339752" y="2060848"/>
            <a:ext cx="3495701" cy="457203"/>
          </a:xfrm>
          <a:prstGeom prst="rect">
            <a:avLst/>
          </a:prstGeom>
        </p:spPr>
      </p:pic>
      <p:sp>
        <p:nvSpPr>
          <p:cNvPr id="21" name="矩形标注 5">
            <a:extLst>
              <a:ext uri="{FF2B5EF4-FFF2-40B4-BE49-F238E27FC236}">
                <a16:creationId xmlns:a16="http://schemas.microsoft.com/office/drawing/2014/main" id="{C0A2BB05-11F9-48D0-B763-F0DEEA0C4055}"/>
              </a:ext>
            </a:extLst>
          </p:cNvPr>
          <p:cNvSpPr/>
          <p:nvPr/>
        </p:nvSpPr>
        <p:spPr>
          <a:xfrm>
            <a:off x="2339752" y="2729140"/>
            <a:ext cx="1584176" cy="648072"/>
          </a:xfrm>
          <a:prstGeom prst="wedgeRectCallout">
            <a:avLst>
              <a:gd name="adj1" fmla="val -40020"/>
              <a:gd name="adj2" fmla="val -89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(implicit) feature map</a:t>
            </a:r>
            <a:endParaRPr lang="zh-CN" altLang="en-US" dirty="0"/>
          </a:p>
        </p:txBody>
      </p:sp>
      <p:sp>
        <p:nvSpPr>
          <p:cNvPr id="22" name="矩形标注 6">
            <a:extLst>
              <a:ext uri="{FF2B5EF4-FFF2-40B4-BE49-F238E27FC236}">
                <a16:creationId xmlns:a16="http://schemas.microsoft.com/office/drawing/2014/main" id="{69CB0334-F39E-4E9E-AD49-6300A7901AAA}"/>
              </a:ext>
            </a:extLst>
          </p:cNvPr>
          <p:cNvSpPr/>
          <p:nvPr/>
        </p:nvSpPr>
        <p:spPr>
          <a:xfrm>
            <a:off x="4563616" y="2614657"/>
            <a:ext cx="1800200" cy="368347"/>
          </a:xfrm>
          <a:prstGeom prst="wedgeRectCallout">
            <a:avLst>
              <a:gd name="adj1" fmla="val -40020"/>
              <a:gd name="adj2" fmla="val -89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Kernel function</a:t>
            </a:r>
            <a:endParaRPr lang="zh-CN" altLang="en-US" dirty="0"/>
          </a:p>
        </p:txBody>
      </p:sp>
      <p:pic>
        <p:nvPicPr>
          <p:cNvPr id="23" name="图片 22">
            <a:extLst>
              <a:ext uri="{FF2B5EF4-FFF2-40B4-BE49-F238E27FC236}">
                <a16:creationId xmlns:a16="http://schemas.microsoft.com/office/drawing/2014/main" id="{48513469-C1DE-4431-A735-7430D1975DEE}"/>
              </a:ext>
            </a:extLst>
          </p:cNvPr>
          <p:cNvPicPr>
            <a:picLocks noChangeAspect="1"/>
          </p:cNvPicPr>
          <p:nvPr/>
        </p:nvPicPr>
        <p:blipFill>
          <a:blip r:embed="rId4"/>
          <a:stretch>
            <a:fillRect/>
          </a:stretch>
        </p:blipFill>
        <p:spPr>
          <a:xfrm>
            <a:off x="3851920" y="3485827"/>
            <a:ext cx="4659497" cy="377354"/>
          </a:xfrm>
          <a:prstGeom prst="rect">
            <a:avLst/>
          </a:prstGeom>
        </p:spPr>
      </p:pic>
      <p:pic>
        <p:nvPicPr>
          <p:cNvPr id="24" name="图片 23">
            <a:extLst>
              <a:ext uri="{FF2B5EF4-FFF2-40B4-BE49-F238E27FC236}">
                <a16:creationId xmlns:a16="http://schemas.microsoft.com/office/drawing/2014/main" id="{8F7F5741-B62D-4D73-B138-6528A5081262}"/>
              </a:ext>
            </a:extLst>
          </p:cNvPr>
          <p:cNvPicPr>
            <a:picLocks noChangeAspect="1"/>
          </p:cNvPicPr>
          <p:nvPr/>
        </p:nvPicPr>
        <p:blipFill>
          <a:blip r:embed="rId5"/>
          <a:stretch>
            <a:fillRect/>
          </a:stretch>
        </p:blipFill>
        <p:spPr>
          <a:xfrm>
            <a:off x="2059160" y="4149080"/>
            <a:ext cx="3064977" cy="1870017"/>
          </a:xfrm>
          <a:prstGeom prst="rect">
            <a:avLst/>
          </a:prstGeom>
        </p:spPr>
      </p:pic>
      <p:pic>
        <p:nvPicPr>
          <p:cNvPr id="25" name="图片 24">
            <a:extLst>
              <a:ext uri="{FF2B5EF4-FFF2-40B4-BE49-F238E27FC236}">
                <a16:creationId xmlns:a16="http://schemas.microsoft.com/office/drawing/2014/main" id="{1B7B476C-9C62-40AB-85E0-326B7D21412E}"/>
              </a:ext>
            </a:extLst>
          </p:cNvPr>
          <p:cNvPicPr>
            <a:picLocks noChangeAspect="1"/>
          </p:cNvPicPr>
          <p:nvPr/>
        </p:nvPicPr>
        <p:blipFill>
          <a:blip r:embed="rId6"/>
          <a:stretch>
            <a:fillRect/>
          </a:stretch>
        </p:blipFill>
        <p:spPr>
          <a:xfrm>
            <a:off x="406152" y="4647594"/>
            <a:ext cx="1653008" cy="1251839"/>
          </a:xfrm>
          <a:prstGeom prst="rect">
            <a:avLst/>
          </a:prstGeom>
        </p:spPr>
      </p:pic>
      <p:pic>
        <p:nvPicPr>
          <p:cNvPr id="26" name="图片 25">
            <a:extLst>
              <a:ext uri="{FF2B5EF4-FFF2-40B4-BE49-F238E27FC236}">
                <a16:creationId xmlns:a16="http://schemas.microsoft.com/office/drawing/2014/main" id="{83177C3B-F4F1-4553-AC43-70CEE48A4537}"/>
              </a:ext>
            </a:extLst>
          </p:cNvPr>
          <p:cNvPicPr>
            <a:picLocks noChangeAspect="1"/>
          </p:cNvPicPr>
          <p:nvPr/>
        </p:nvPicPr>
        <p:blipFill>
          <a:blip r:embed="rId7"/>
          <a:stretch>
            <a:fillRect/>
          </a:stretch>
        </p:blipFill>
        <p:spPr>
          <a:xfrm>
            <a:off x="5485247" y="4347537"/>
            <a:ext cx="3321923" cy="1671560"/>
          </a:xfrm>
          <a:prstGeom prst="rect">
            <a:avLst/>
          </a:prstGeom>
        </p:spPr>
      </p:pic>
      <p:cxnSp>
        <p:nvCxnSpPr>
          <p:cNvPr id="27" name="直接箭头连接符 26">
            <a:extLst>
              <a:ext uri="{FF2B5EF4-FFF2-40B4-BE49-F238E27FC236}">
                <a16:creationId xmlns:a16="http://schemas.microsoft.com/office/drawing/2014/main" id="{4AC55572-51C7-4374-8F4C-DE820222E0C8}"/>
              </a:ext>
            </a:extLst>
          </p:cNvPr>
          <p:cNvCxnSpPr/>
          <p:nvPr/>
        </p:nvCxnSpPr>
        <p:spPr>
          <a:xfrm>
            <a:off x="2339752" y="6126163"/>
            <a:ext cx="3240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8FB9BC7E-149B-4212-8832-9D5E2FBE26D6}"/>
              </a:ext>
            </a:extLst>
          </p:cNvPr>
          <p:cNvSpPr/>
          <p:nvPr/>
        </p:nvSpPr>
        <p:spPr>
          <a:xfrm>
            <a:off x="2983402" y="1911757"/>
            <a:ext cx="335348" cy="461665"/>
          </a:xfrm>
          <a:prstGeom prst="rect">
            <a:avLst/>
          </a:prstGeom>
        </p:spPr>
        <p:txBody>
          <a:bodyPr wrap="none">
            <a:spAutoFit/>
          </a:bodyPr>
          <a:lstStyle/>
          <a:p>
            <a:r>
              <a:rPr lang="en-US" altLang="zh-CN" sz="2400" dirty="0"/>
              <a:t>T</a:t>
            </a:r>
            <a:endParaRPr lang="zh-CN" altLang="en-US" sz="2400" dirty="0"/>
          </a:p>
        </p:txBody>
      </p:sp>
      <p:sp>
        <p:nvSpPr>
          <p:cNvPr id="29" name="矩形 28">
            <a:extLst>
              <a:ext uri="{FF2B5EF4-FFF2-40B4-BE49-F238E27FC236}">
                <a16:creationId xmlns:a16="http://schemas.microsoft.com/office/drawing/2014/main" id="{71DDA190-E9EB-4723-960D-2BB092BB0967}"/>
              </a:ext>
            </a:extLst>
          </p:cNvPr>
          <p:cNvSpPr/>
          <p:nvPr/>
        </p:nvSpPr>
        <p:spPr>
          <a:xfrm>
            <a:off x="3203848" y="2204864"/>
            <a:ext cx="114902" cy="168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3904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8A8209D-894A-403F-A8AE-179DBCA4D6F9}"/>
              </a:ext>
            </a:extLst>
          </p:cNvPr>
          <p:cNvSpPr>
            <a:spLocks noGrp="1"/>
          </p:cNvSpPr>
          <p:nvPr>
            <p:ph type="title"/>
          </p:nvPr>
        </p:nvSpPr>
        <p:spPr>
          <a:xfrm>
            <a:off x="457200" y="274638"/>
            <a:ext cx="8229600" cy="1143000"/>
          </a:xfrm>
        </p:spPr>
        <p:txBody>
          <a:bodyPr>
            <a:normAutofit/>
          </a:bodyPr>
          <a:lstStyle/>
          <a:p>
            <a:r>
              <a:rPr lang="en-US" altLang="zh-CN" sz="3600" b="1" dirty="0"/>
              <a:t>Kernel-based Learning</a:t>
            </a:r>
            <a:endParaRPr lang="zh-CN" altLang="en-US" sz="3600" b="1" dirty="0"/>
          </a:p>
        </p:txBody>
      </p:sp>
      <p:sp>
        <p:nvSpPr>
          <p:cNvPr id="6" name="Rectangle 29">
            <a:extLst>
              <a:ext uri="{FF2B5EF4-FFF2-40B4-BE49-F238E27FC236}">
                <a16:creationId xmlns:a16="http://schemas.microsoft.com/office/drawing/2014/main" id="{1DC74F68-6AA0-45C9-B271-62BB9E07D239}"/>
              </a:ext>
            </a:extLst>
          </p:cNvPr>
          <p:cNvSpPr>
            <a:spLocks noChangeArrowheads="1"/>
          </p:cNvSpPr>
          <p:nvPr/>
        </p:nvSpPr>
        <p:spPr bwMode="auto">
          <a:xfrm>
            <a:off x="362355" y="259715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r>
              <a:rPr lang="en-US" altLang="zh-CN" sz="1800" b="1" i="1" dirty="0">
                <a:solidFill>
                  <a:srgbClr val="FF3300"/>
                </a:solidFill>
                <a:effectLst>
                  <a:outerShdw blurRad="38100" dist="38100" dir="2700000" algn="tl">
                    <a:srgbClr val="C0C0C0"/>
                  </a:outerShdw>
                </a:effectLst>
                <a:latin typeface="AvantGarde Md BT" pitchFamily="34" charset="0"/>
                <a:ea typeface="宋体" panose="02010600030101010101" pitchFamily="2" charset="-122"/>
              </a:rPr>
              <a:t>Data</a:t>
            </a:r>
          </a:p>
        </p:txBody>
      </p:sp>
      <p:sp>
        <p:nvSpPr>
          <p:cNvPr id="7" name="Rectangle 39">
            <a:extLst>
              <a:ext uri="{FF2B5EF4-FFF2-40B4-BE49-F238E27FC236}">
                <a16:creationId xmlns:a16="http://schemas.microsoft.com/office/drawing/2014/main" id="{7D21C0B1-CD98-4CBA-AEF9-68A3B579833F}"/>
              </a:ext>
            </a:extLst>
          </p:cNvPr>
          <p:cNvSpPr>
            <a:spLocks noChangeArrowheads="1"/>
          </p:cNvSpPr>
          <p:nvPr/>
        </p:nvSpPr>
        <p:spPr bwMode="auto">
          <a:xfrm>
            <a:off x="4159367" y="1891343"/>
            <a:ext cx="2209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r>
              <a:rPr lang="en-US" altLang="zh-CN" sz="1800" b="1" i="1" dirty="0">
                <a:solidFill>
                  <a:srgbClr val="FF3300"/>
                </a:solidFill>
                <a:effectLst>
                  <a:outerShdw blurRad="38100" dist="38100" dir="2700000" algn="tl">
                    <a:srgbClr val="C0C0C0"/>
                  </a:outerShdw>
                </a:effectLst>
                <a:latin typeface="AvantGarde Md BT" pitchFamily="34" charset="0"/>
                <a:ea typeface="宋体" panose="02010600030101010101" pitchFamily="2" charset="-122"/>
              </a:rPr>
              <a:t>Embed data</a:t>
            </a:r>
          </a:p>
        </p:txBody>
      </p:sp>
      <p:sp>
        <p:nvSpPr>
          <p:cNvPr id="8" name="Line 40">
            <a:extLst>
              <a:ext uri="{FF2B5EF4-FFF2-40B4-BE49-F238E27FC236}">
                <a16:creationId xmlns:a16="http://schemas.microsoft.com/office/drawing/2014/main" id="{57190179-5235-4917-AD76-49D72190DF66}"/>
              </a:ext>
            </a:extLst>
          </p:cNvPr>
          <p:cNvSpPr>
            <a:spLocks noChangeShapeType="1"/>
          </p:cNvSpPr>
          <p:nvPr/>
        </p:nvSpPr>
        <p:spPr bwMode="auto">
          <a:xfrm flipV="1">
            <a:off x="1981200" y="2971800"/>
            <a:ext cx="914400" cy="0"/>
          </a:xfrm>
          <a:prstGeom prst="line">
            <a:avLst/>
          </a:prstGeom>
          <a:noFill/>
          <a:ln w="76200">
            <a:solidFill>
              <a:srgbClr val="FF6600"/>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Oval 41">
            <a:extLst>
              <a:ext uri="{FF2B5EF4-FFF2-40B4-BE49-F238E27FC236}">
                <a16:creationId xmlns:a16="http://schemas.microsoft.com/office/drawing/2014/main" id="{F7BA438E-5AC6-44B6-B734-84D8335D1746}"/>
              </a:ext>
            </a:extLst>
          </p:cNvPr>
          <p:cNvSpPr>
            <a:spLocks noChangeArrowheads="1"/>
          </p:cNvSpPr>
          <p:nvPr/>
        </p:nvSpPr>
        <p:spPr bwMode="auto">
          <a:xfrm>
            <a:off x="685800" y="1905000"/>
            <a:ext cx="11430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baseline="-25000"/>
          </a:p>
        </p:txBody>
      </p:sp>
      <p:sp>
        <p:nvSpPr>
          <p:cNvPr id="10" name="Oval 42">
            <a:extLst>
              <a:ext uri="{FF2B5EF4-FFF2-40B4-BE49-F238E27FC236}">
                <a16:creationId xmlns:a16="http://schemas.microsoft.com/office/drawing/2014/main" id="{FF20CACE-7C38-4A2D-944F-5095A6CDB871}"/>
              </a:ext>
            </a:extLst>
          </p:cNvPr>
          <p:cNvSpPr>
            <a:spLocks noChangeArrowheads="1"/>
          </p:cNvSpPr>
          <p:nvPr/>
        </p:nvSpPr>
        <p:spPr bwMode="auto">
          <a:xfrm>
            <a:off x="685800" y="3886200"/>
            <a:ext cx="11430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baseline="-25000"/>
          </a:p>
        </p:txBody>
      </p:sp>
      <p:sp>
        <p:nvSpPr>
          <p:cNvPr id="11" name="Oval 43">
            <a:extLst>
              <a:ext uri="{FF2B5EF4-FFF2-40B4-BE49-F238E27FC236}">
                <a16:creationId xmlns:a16="http://schemas.microsoft.com/office/drawing/2014/main" id="{85328C29-68BD-4457-95D0-06D255A17C9A}"/>
              </a:ext>
            </a:extLst>
          </p:cNvPr>
          <p:cNvSpPr>
            <a:spLocks noChangeArrowheads="1"/>
          </p:cNvSpPr>
          <p:nvPr/>
        </p:nvSpPr>
        <p:spPr bwMode="auto">
          <a:xfrm>
            <a:off x="1219200" y="28956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44">
            <a:extLst>
              <a:ext uri="{FF2B5EF4-FFF2-40B4-BE49-F238E27FC236}">
                <a16:creationId xmlns:a16="http://schemas.microsoft.com/office/drawing/2014/main" id="{46198331-3D90-46AC-86DF-3662D70304EE}"/>
              </a:ext>
            </a:extLst>
          </p:cNvPr>
          <p:cNvSpPr>
            <a:spLocks noChangeArrowheads="1"/>
          </p:cNvSpPr>
          <p:nvPr/>
        </p:nvSpPr>
        <p:spPr bwMode="auto">
          <a:xfrm>
            <a:off x="1219200" y="31242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45">
            <a:extLst>
              <a:ext uri="{FF2B5EF4-FFF2-40B4-BE49-F238E27FC236}">
                <a16:creationId xmlns:a16="http://schemas.microsoft.com/office/drawing/2014/main" id="{B250919E-0ECB-46FC-8BC8-B6101C6EC532}"/>
              </a:ext>
            </a:extLst>
          </p:cNvPr>
          <p:cNvSpPr>
            <a:spLocks noChangeArrowheads="1"/>
          </p:cNvSpPr>
          <p:nvPr/>
        </p:nvSpPr>
        <p:spPr bwMode="auto">
          <a:xfrm>
            <a:off x="1219200" y="335280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 name="Group 62">
            <a:extLst>
              <a:ext uri="{FF2B5EF4-FFF2-40B4-BE49-F238E27FC236}">
                <a16:creationId xmlns:a16="http://schemas.microsoft.com/office/drawing/2014/main" id="{D7D70DD6-456D-4C05-80DD-0635C57B76D5}"/>
              </a:ext>
            </a:extLst>
          </p:cNvPr>
          <p:cNvGrpSpPr>
            <a:grpSpLocks/>
          </p:cNvGrpSpPr>
          <p:nvPr/>
        </p:nvGrpSpPr>
        <p:grpSpPr bwMode="auto">
          <a:xfrm>
            <a:off x="5105400" y="1066800"/>
            <a:ext cx="4038600" cy="5257800"/>
            <a:chOff x="3216" y="672"/>
            <a:chExt cx="2544" cy="3312"/>
          </a:xfrm>
        </p:grpSpPr>
        <p:grpSp>
          <p:nvGrpSpPr>
            <p:cNvPr id="15" name="Group 4">
              <a:extLst>
                <a:ext uri="{FF2B5EF4-FFF2-40B4-BE49-F238E27FC236}">
                  <a16:creationId xmlns:a16="http://schemas.microsoft.com/office/drawing/2014/main" id="{550521A0-4FB3-4433-A92B-239E089CBFF6}"/>
                </a:ext>
              </a:extLst>
            </p:cNvPr>
            <p:cNvGrpSpPr>
              <a:grpSpLocks/>
            </p:cNvGrpSpPr>
            <p:nvPr/>
          </p:nvGrpSpPr>
          <p:grpSpPr bwMode="auto">
            <a:xfrm>
              <a:off x="3216" y="1085"/>
              <a:ext cx="2544" cy="2131"/>
              <a:chOff x="3216" y="1085"/>
              <a:chExt cx="2544" cy="2131"/>
            </a:xfrm>
          </p:grpSpPr>
          <p:sp>
            <p:nvSpPr>
              <p:cNvPr id="18" name="AutoShape 5">
                <a:extLst>
                  <a:ext uri="{FF2B5EF4-FFF2-40B4-BE49-F238E27FC236}">
                    <a16:creationId xmlns:a16="http://schemas.microsoft.com/office/drawing/2014/main" id="{4B15FB09-BDC4-45CF-9F80-96F6F43BBF34}"/>
                  </a:ext>
                </a:extLst>
              </p:cNvPr>
              <p:cNvSpPr>
                <a:spLocks noChangeArrowheads="1"/>
              </p:cNvSpPr>
              <p:nvPr/>
            </p:nvSpPr>
            <p:spPr bwMode="auto">
              <a:xfrm rot="1265025">
                <a:off x="4704" y="1872"/>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6">
                <a:extLst>
                  <a:ext uri="{FF2B5EF4-FFF2-40B4-BE49-F238E27FC236}">
                    <a16:creationId xmlns:a16="http://schemas.microsoft.com/office/drawing/2014/main" id="{0825012D-D79E-4D89-BBCF-AABBA27386D8}"/>
                  </a:ext>
                </a:extLst>
              </p:cNvPr>
              <p:cNvSpPr>
                <a:spLocks noChangeArrowheads="1"/>
              </p:cNvSpPr>
              <p:nvPr/>
            </p:nvSpPr>
            <p:spPr bwMode="auto">
              <a:xfrm rot="1265025">
                <a:off x="4944" y="201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utoShape 7">
                <a:extLst>
                  <a:ext uri="{FF2B5EF4-FFF2-40B4-BE49-F238E27FC236}">
                    <a16:creationId xmlns:a16="http://schemas.microsoft.com/office/drawing/2014/main" id="{7F07B210-6B4B-4519-9EE1-5311EDF43EAA}"/>
                  </a:ext>
                </a:extLst>
              </p:cNvPr>
              <p:cNvSpPr>
                <a:spLocks noChangeArrowheads="1"/>
              </p:cNvSpPr>
              <p:nvPr/>
            </p:nvSpPr>
            <p:spPr bwMode="auto">
              <a:xfrm rot="1265025">
                <a:off x="4752" y="15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AutoShape 8">
                <a:extLst>
                  <a:ext uri="{FF2B5EF4-FFF2-40B4-BE49-F238E27FC236}">
                    <a16:creationId xmlns:a16="http://schemas.microsoft.com/office/drawing/2014/main" id="{012AA415-52E6-4A8A-9DFC-49533BEF5A4D}"/>
                  </a:ext>
                </a:extLst>
              </p:cNvPr>
              <p:cNvSpPr>
                <a:spLocks noChangeArrowheads="1"/>
              </p:cNvSpPr>
              <p:nvPr/>
            </p:nvSpPr>
            <p:spPr bwMode="auto">
              <a:xfrm rot="1265025">
                <a:off x="5184" y="196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utoShape 9">
                <a:extLst>
                  <a:ext uri="{FF2B5EF4-FFF2-40B4-BE49-F238E27FC236}">
                    <a16:creationId xmlns:a16="http://schemas.microsoft.com/office/drawing/2014/main" id="{A0D2BF82-CB20-43F7-B787-62344B5859D6}"/>
                  </a:ext>
                </a:extLst>
              </p:cNvPr>
              <p:cNvSpPr>
                <a:spLocks noChangeArrowheads="1"/>
              </p:cNvSpPr>
              <p:nvPr/>
            </p:nvSpPr>
            <p:spPr bwMode="auto">
              <a:xfrm rot="1265025">
                <a:off x="4848" y="1392"/>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utoShape 10">
                <a:extLst>
                  <a:ext uri="{FF2B5EF4-FFF2-40B4-BE49-F238E27FC236}">
                    <a16:creationId xmlns:a16="http://schemas.microsoft.com/office/drawing/2014/main" id="{FC92FB92-71FF-4F45-86EF-A5B4442760CA}"/>
                  </a:ext>
                </a:extLst>
              </p:cNvPr>
              <p:cNvSpPr>
                <a:spLocks noChangeArrowheads="1"/>
              </p:cNvSpPr>
              <p:nvPr/>
            </p:nvSpPr>
            <p:spPr bwMode="auto">
              <a:xfrm rot="1265025">
                <a:off x="4992" y="15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AutoShape 11">
                <a:extLst>
                  <a:ext uri="{FF2B5EF4-FFF2-40B4-BE49-F238E27FC236}">
                    <a16:creationId xmlns:a16="http://schemas.microsoft.com/office/drawing/2014/main" id="{B990FD85-32CD-4331-AD3C-CCDFD12B6D6E}"/>
                  </a:ext>
                </a:extLst>
              </p:cNvPr>
              <p:cNvSpPr>
                <a:spLocks noChangeArrowheads="1"/>
              </p:cNvSpPr>
              <p:nvPr/>
            </p:nvSpPr>
            <p:spPr bwMode="auto">
              <a:xfrm rot="1265025">
                <a:off x="5184" y="148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AutoShape 12">
                <a:extLst>
                  <a:ext uri="{FF2B5EF4-FFF2-40B4-BE49-F238E27FC236}">
                    <a16:creationId xmlns:a16="http://schemas.microsoft.com/office/drawing/2014/main" id="{C359BA7A-2227-4BBD-8556-0162FAE310B7}"/>
                  </a:ext>
                </a:extLst>
              </p:cNvPr>
              <p:cNvSpPr>
                <a:spLocks noChangeArrowheads="1"/>
              </p:cNvSpPr>
              <p:nvPr/>
            </p:nvSpPr>
            <p:spPr bwMode="auto">
              <a:xfrm rot="1265025">
                <a:off x="5088" y="172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3">
                <a:extLst>
                  <a:ext uri="{FF2B5EF4-FFF2-40B4-BE49-F238E27FC236}">
                    <a16:creationId xmlns:a16="http://schemas.microsoft.com/office/drawing/2014/main" id="{5BB00569-E98B-466F-9BC8-BA46E55E0173}"/>
                  </a:ext>
                </a:extLst>
              </p:cNvPr>
              <p:cNvGrpSpPr>
                <a:grpSpLocks/>
              </p:cNvGrpSpPr>
              <p:nvPr/>
            </p:nvGrpSpPr>
            <p:grpSpPr bwMode="auto">
              <a:xfrm>
                <a:off x="4560" y="1664"/>
                <a:ext cx="720" cy="824"/>
                <a:chOff x="4128" y="2688"/>
                <a:chExt cx="720" cy="824"/>
              </a:xfrm>
            </p:grpSpPr>
            <p:sp>
              <p:nvSpPr>
                <p:cNvPr id="38" name="Line 14">
                  <a:extLst>
                    <a:ext uri="{FF2B5EF4-FFF2-40B4-BE49-F238E27FC236}">
                      <a16:creationId xmlns:a16="http://schemas.microsoft.com/office/drawing/2014/main" id="{17271673-4C1C-440B-89ED-F8E4D7E40E78}"/>
                    </a:ext>
                  </a:extLst>
                </p:cNvPr>
                <p:cNvSpPr>
                  <a:spLocks noChangeShapeType="1"/>
                </p:cNvSpPr>
                <p:nvPr/>
              </p:nvSpPr>
              <p:spPr bwMode="auto">
                <a:xfrm flipH="1" flipV="1">
                  <a:off x="4464" y="2688"/>
                  <a:ext cx="0" cy="624"/>
                </a:xfrm>
                <a:prstGeom prst="line">
                  <a:avLst/>
                </a:prstGeom>
                <a:noFill/>
                <a:ln w="2540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15">
                  <a:extLst>
                    <a:ext uri="{FF2B5EF4-FFF2-40B4-BE49-F238E27FC236}">
                      <a16:creationId xmlns:a16="http://schemas.microsoft.com/office/drawing/2014/main" id="{D9EAD1D1-F909-4848-AA52-AD2CA9F63CCB}"/>
                    </a:ext>
                  </a:extLst>
                </p:cNvPr>
                <p:cNvSpPr>
                  <a:spLocks noChangeShapeType="1"/>
                </p:cNvSpPr>
                <p:nvPr/>
              </p:nvSpPr>
              <p:spPr bwMode="auto">
                <a:xfrm flipV="1">
                  <a:off x="4416" y="3264"/>
                  <a:ext cx="432" cy="0"/>
                </a:xfrm>
                <a:prstGeom prst="line">
                  <a:avLst/>
                </a:prstGeom>
                <a:noFill/>
                <a:ln w="2540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6">
                  <a:extLst>
                    <a:ext uri="{FF2B5EF4-FFF2-40B4-BE49-F238E27FC236}">
                      <a16:creationId xmlns:a16="http://schemas.microsoft.com/office/drawing/2014/main" id="{08E363DF-BB56-43E3-AC95-0AD543BAC2BD}"/>
                    </a:ext>
                  </a:extLst>
                </p:cNvPr>
                <p:cNvSpPr>
                  <a:spLocks noChangeShapeType="1"/>
                </p:cNvSpPr>
                <p:nvPr/>
              </p:nvSpPr>
              <p:spPr bwMode="auto">
                <a:xfrm flipH="1">
                  <a:off x="4128" y="3224"/>
                  <a:ext cx="384" cy="288"/>
                </a:xfrm>
                <a:prstGeom prst="line">
                  <a:avLst/>
                </a:prstGeom>
                <a:noFill/>
                <a:ln w="25400">
                  <a:solidFill>
                    <a:schemeClr val="tx1"/>
                  </a:solidFill>
                  <a:round/>
                  <a:headEnd type="none" w="sm"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 name="Rectangle 17">
                <a:extLst>
                  <a:ext uri="{FF2B5EF4-FFF2-40B4-BE49-F238E27FC236}">
                    <a16:creationId xmlns:a16="http://schemas.microsoft.com/office/drawing/2014/main" id="{23328BCC-C122-4E1C-B10D-7033708FF617}"/>
                  </a:ext>
                </a:extLst>
              </p:cNvPr>
              <p:cNvSpPr>
                <a:spLocks noChangeArrowheads="1"/>
              </p:cNvSpPr>
              <p:nvPr/>
            </p:nvSpPr>
            <p:spPr bwMode="auto">
              <a:xfrm>
                <a:off x="4224" y="1085"/>
                <a:ext cx="139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r>
                  <a:rPr lang="en-US" altLang="zh-CN" sz="1800" b="1" i="1" dirty="0">
                    <a:solidFill>
                      <a:srgbClr val="FF3300"/>
                    </a:solidFill>
                    <a:effectLst>
                      <a:outerShdw blurRad="38100" dist="38100" dir="2700000" algn="tl">
                        <a:srgbClr val="C0C0C0"/>
                      </a:outerShdw>
                    </a:effectLst>
                    <a:latin typeface="AvantGarde Md BT" pitchFamily="34" charset="0"/>
                    <a:ea typeface="宋体" panose="02010600030101010101" pitchFamily="2" charset="-122"/>
                  </a:rPr>
                  <a:t>Linear algorithm</a:t>
                </a:r>
              </a:p>
            </p:txBody>
          </p:sp>
          <p:sp>
            <p:nvSpPr>
              <p:cNvPr id="28" name="Rectangle 18">
                <a:extLst>
                  <a:ext uri="{FF2B5EF4-FFF2-40B4-BE49-F238E27FC236}">
                    <a16:creationId xmlns:a16="http://schemas.microsoft.com/office/drawing/2014/main" id="{D365D512-54AA-4794-82DD-322CA791DA3E}"/>
                  </a:ext>
                </a:extLst>
              </p:cNvPr>
              <p:cNvSpPr>
                <a:spLocks noChangeArrowheads="1"/>
              </p:cNvSpPr>
              <p:nvPr/>
            </p:nvSpPr>
            <p:spPr bwMode="auto">
              <a:xfrm rot="2066266">
                <a:off x="4486" y="1566"/>
                <a:ext cx="938" cy="978"/>
              </a:xfrm>
              <a:prstGeom prst="rect">
                <a:avLst/>
              </a:prstGeom>
              <a:solidFill>
                <a:srgbClr val="FF9900">
                  <a:alpha val="50000"/>
                </a:srgbClr>
              </a:solidFill>
              <a:ln w="95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19">
                <a:extLst>
                  <a:ext uri="{FF2B5EF4-FFF2-40B4-BE49-F238E27FC236}">
                    <a16:creationId xmlns:a16="http://schemas.microsoft.com/office/drawing/2014/main" id="{DEE4E65F-3D0B-43EB-83BC-4A502AE82F3C}"/>
                  </a:ext>
                </a:extLst>
              </p:cNvPr>
              <p:cNvGrpSpPr>
                <a:grpSpLocks/>
              </p:cNvGrpSpPr>
              <p:nvPr/>
            </p:nvGrpSpPr>
            <p:grpSpPr bwMode="auto">
              <a:xfrm>
                <a:off x="4416" y="2004"/>
                <a:ext cx="384" cy="476"/>
                <a:chOff x="3984" y="3028"/>
                <a:chExt cx="384" cy="476"/>
              </a:xfrm>
            </p:grpSpPr>
            <p:sp>
              <p:nvSpPr>
                <p:cNvPr id="32" name="AutoShape 20">
                  <a:extLst>
                    <a:ext uri="{FF2B5EF4-FFF2-40B4-BE49-F238E27FC236}">
                      <a16:creationId xmlns:a16="http://schemas.microsoft.com/office/drawing/2014/main" id="{0E48D965-B581-4A54-8382-54F8450A0778}"/>
                    </a:ext>
                  </a:extLst>
                </p:cNvPr>
                <p:cNvSpPr>
                  <a:spLocks noChangeArrowheads="1"/>
                </p:cNvSpPr>
                <p:nvPr/>
              </p:nvSpPr>
              <p:spPr bwMode="auto">
                <a:xfrm rot="1265025">
                  <a:off x="3984" y="312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21">
                  <a:extLst>
                    <a:ext uri="{FF2B5EF4-FFF2-40B4-BE49-F238E27FC236}">
                      <a16:creationId xmlns:a16="http://schemas.microsoft.com/office/drawing/2014/main" id="{900B79E7-7AB8-41CE-B50F-E711B48EC89A}"/>
                    </a:ext>
                  </a:extLst>
                </p:cNvPr>
                <p:cNvSpPr>
                  <a:spLocks noChangeArrowheads="1"/>
                </p:cNvSpPr>
                <p:nvPr/>
              </p:nvSpPr>
              <p:spPr bwMode="auto">
                <a:xfrm rot="1265025">
                  <a:off x="4272" y="340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AutoShape 22">
                  <a:extLst>
                    <a:ext uri="{FF2B5EF4-FFF2-40B4-BE49-F238E27FC236}">
                      <a16:creationId xmlns:a16="http://schemas.microsoft.com/office/drawing/2014/main" id="{482E6E56-69AC-4EA9-97FD-A1D9359A14FD}"/>
                    </a:ext>
                  </a:extLst>
                </p:cNvPr>
                <p:cNvSpPr>
                  <a:spLocks noChangeArrowheads="1"/>
                </p:cNvSpPr>
                <p:nvPr/>
              </p:nvSpPr>
              <p:spPr bwMode="auto">
                <a:xfrm rot="1265025">
                  <a:off x="4176" y="316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AutoShape 23">
                  <a:extLst>
                    <a:ext uri="{FF2B5EF4-FFF2-40B4-BE49-F238E27FC236}">
                      <a16:creationId xmlns:a16="http://schemas.microsoft.com/office/drawing/2014/main" id="{52A33D43-1960-4D0E-ACC2-9F63D66F8E2F}"/>
                    </a:ext>
                  </a:extLst>
                </p:cNvPr>
                <p:cNvSpPr>
                  <a:spLocks noChangeArrowheads="1"/>
                </p:cNvSpPr>
                <p:nvPr/>
              </p:nvSpPr>
              <p:spPr bwMode="auto">
                <a:xfrm rot="1265025">
                  <a:off x="4176" y="3312"/>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24">
                  <a:extLst>
                    <a:ext uri="{FF2B5EF4-FFF2-40B4-BE49-F238E27FC236}">
                      <a16:creationId xmlns:a16="http://schemas.microsoft.com/office/drawing/2014/main" id="{3148C2D1-C4EA-45B7-865B-81408E2627B8}"/>
                    </a:ext>
                  </a:extLst>
                </p:cNvPr>
                <p:cNvSpPr>
                  <a:spLocks noChangeArrowheads="1"/>
                </p:cNvSpPr>
                <p:nvPr/>
              </p:nvSpPr>
              <p:spPr bwMode="auto">
                <a:xfrm rot="1265025">
                  <a:off x="4032" y="326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utoShape 25">
                  <a:extLst>
                    <a:ext uri="{FF2B5EF4-FFF2-40B4-BE49-F238E27FC236}">
                      <a16:creationId xmlns:a16="http://schemas.microsoft.com/office/drawing/2014/main" id="{75AE681D-22DD-42E7-8B0F-F2829DA5E147}"/>
                    </a:ext>
                  </a:extLst>
                </p:cNvPr>
                <p:cNvSpPr>
                  <a:spLocks noChangeArrowheads="1"/>
                </p:cNvSpPr>
                <p:nvPr/>
              </p:nvSpPr>
              <p:spPr bwMode="auto">
                <a:xfrm rot="1265025">
                  <a:off x="4084" y="3028"/>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Rectangle 26">
                <a:extLst>
                  <a:ext uri="{FF2B5EF4-FFF2-40B4-BE49-F238E27FC236}">
                    <a16:creationId xmlns:a16="http://schemas.microsoft.com/office/drawing/2014/main" id="{6F687C32-75A5-4447-8708-FB8CACD549A7}"/>
                  </a:ext>
                </a:extLst>
              </p:cNvPr>
              <p:cNvSpPr>
                <a:spLocks noChangeArrowheads="1"/>
              </p:cNvSpPr>
              <p:nvPr/>
            </p:nvSpPr>
            <p:spPr bwMode="auto">
              <a:xfrm>
                <a:off x="3936" y="2976"/>
                <a:ext cx="182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r>
                  <a:rPr lang="en-US" altLang="zh-CN" sz="1400">
                    <a:solidFill>
                      <a:srgbClr val="FF0000"/>
                    </a:solidFill>
                    <a:latin typeface="AvantGarde Md BT" pitchFamily="34" charset="0"/>
                    <a:ea typeface="宋体" panose="02010600030101010101" pitchFamily="2" charset="-122"/>
                  </a:rPr>
                  <a:t>SVM, MPM, PCA, CCA, FDA…</a:t>
                </a:r>
              </a:p>
            </p:txBody>
          </p:sp>
          <p:sp>
            <p:nvSpPr>
              <p:cNvPr id="31" name="Line 27">
                <a:extLst>
                  <a:ext uri="{FF2B5EF4-FFF2-40B4-BE49-F238E27FC236}">
                    <a16:creationId xmlns:a16="http://schemas.microsoft.com/office/drawing/2014/main" id="{409AD4FA-D1D1-42C1-B38A-19B1B44335D1}"/>
                  </a:ext>
                </a:extLst>
              </p:cNvPr>
              <p:cNvSpPr>
                <a:spLocks noChangeShapeType="1"/>
              </p:cNvSpPr>
              <p:nvPr/>
            </p:nvSpPr>
            <p:spPr bwMode="auto">
              <a:xfrm flipV="1">
                <a:off x="3216" y="1872"/>
                <a:ext cx="576" cy="0"/>
              </a:xfrm>
              <a:prstGeom prst="line">
                <a:avLst/>
              </a:prstGeom>
              <a:noFill/>
              <a:ln w="76200">
                <a:solidFill>
                  <a:srgbClr val="FF6600"/>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 name="Line 56">
              <a:extLst>
                <a:ext uri="{FF2B5EF4-FFF2-40B4-BE49-F238E27FC236}">
                  <a16:creationId xmlns:a16="http://schemas.microsoft.com/office/drawing/2014/main" id="{5480C363-A2A8-4FCE-A160-49D00FA68B27}"/>
                </a:ext>
              </a:extLst>
            </p:cNvPr>
            <p:cNvSpPr>
              <a:spLocks noChangeShapeType="1"/>
            </p:cNvSpPr>
            <p:nvPr/>
          </p:nvSpPr>
          <p:spPr bwMode="auto">
            <a:xfrm flipV="1">
              <a:off x="3552" y="1968"/>
              <a:ext cx="0" cy="2016"/>
            </a:xfrm>
            <a:prstGeom prst="line">
              <a:avLst/>
            </a:prstGeom>
            <a:noFill/>
            <a:ln w="635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57">
              <a:extLst>
                <a:ext uri="{FF2B5EF4-FFF2-40B4-BE49-F238E27FC236}">
                  <a16:creationId xmlns:a16="http://schemas.microsoft.com/office/drawing/2014/main" id="{804D0C25-6A75-4B31-A600-D1847720C9A7}"/>
                </a:ext>
              </a:extLst>
            </p:cNvPr>
            <p:cNvSpPr>
              <a:spLocks noChangeShapeType="1"/>
            </p:cNvSpPr>
            <p:nvPr/>
          </p:nvSpPr>
          <p:spPr bwMode="auto">
            <a:xfrm flipV="1">
              <a:off x="3552" y="672"/>
              <a:ext cx="0" cy="1104"/>
            </a:xfrm>
            <a:prstGeom prst="line">
              <a:avLst/>
            </a:prstGeom>
            <a:noFill/>
            <a:ln w="635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 name="Group 63">
            <a:extLst>
              <a:ext uri="{FF2B5EF4-FFF2-40B4-BE49-F238E27FC236}">
                <a16:creationId xmlns:a16="http://schemas.microsoft.com/office/drawing/2014/main" id="{D57F380C-5678-4D87-AAF8-C3903AD65DF8}"/>
              </a:ext>
            </a:extLst>
          </p:cNvPr>
          <p:cNvGrpSpPr>
            <a:grpSpLocks/>
          </p:cNvGrpSpPr>
          <p:nvPr/>
        </p:nvGrpSpPr>
        <p:grpSpPr bwMode="auto">
          <a:xfrm>
            <a:off x="3124200" y="5638800"/>
            <a:ext cx="5487988" cy="685800"/>
            <a:chOff x="1968" y="3552"/>
            <a:chExt cx="3457" cy="432"/>
          </a:xfrm>
        </p:grpSpPr>
        <p:sp>
          <p:nvSpPr>
            <p:cNvPr id="42" name="Rectangle 54">
              <a:extLst>
                <a:ext uri="{FF2B5EF4-FFF2-40B4-BE49-F238E27FC236}">
                  <a16:creationId xmlns:a16="http://schemas.microsoft.com/office/drawing/2014/main" id="{B3398803-30E2-495E-A08C-4D090A8606DF}"/>
                </a:ext>
              </a:extLst>
            </p:cNvPr>
            <p:cNvSpPr>
              <a:spLocks noChangeArrowheads="1"/>
            </p:cNvSpPr>
            <p:nvPr/>
          </p:nvSpPr>
          <p:spPr bwMode="auto">
            <a:xfrm>
              <a:off x="3792" y="3552"/>
              <a:ext cx="1632" cy="432"/>
            </a:xfrm>
            <a:prstGeom prst="rect">
              <a:avLst/>
            </a:prstGeom>
            <a:solidFill>
              <a:srgbClr val="FF0000">
                <a:alpha val="45000"/>
              </a:srgbClr>
            </a:solidFill>
            <a:ln w="762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43" name="Rectangle 55">
              <a:extLst>
                <a:ext uri="{FF2B5EF4-FFF2-40B4-BE49-F238E27FC236}">
                  <a16:creationId xmlns:a16="http://schemas.microsoft.com/office/drawing/2014/main" id="{C97C0511-2944-404F-AA68-E3BEAE7DF0C9}"/>
                </a:ext>
              </a:extLst>
            </p:cNvPr>
            <p:cNvSpPr>
              <a:spLocks noChangeArrowheads="1"/>
            </p:cNvSpPr>
            <p:nvPr/>
          </p:nvSpPr>
          <p:spPr bwMode="auto">
            <a:xfrm>
              <a:off x="1968" y="3552"/>
              <a:ext cx="1392" cy="432"/>
            </a:xfrm>
            <a:prstGeom prst="rect">
              <a:avLst/>
            </a:prstGeom>
            <a:solidFill>
              <a:srgbClr val="FF0000">
                <a:alpha val="45000"/>
              </a:srgbClr>
            </a:solidFill>
            <a:ln w="762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44" name="Text Box 58">
              <a:extLst>
                <a:ext uri="{FF2B5EF4-FFF2-40B4-BE49-F238E27FC236}">
                  <a16:creationId xmlns:a16="http://schemas.microsoft.com/office/drawing/2014/main" id="{744A67E6-A34C-4F40-9C6B-0175CB8DE5EE}"/>
                </a:ext>
              </a:extLst>
            </p:cNvPr>
            <p:cNvSpPr txBox="1">
              <a:spLocks noChangeArrowheads="1"/>
            </p:cNvSpPr>
            <p:nvPr/>
          </p:nvSpPr>
          <p:spPr bwMode="auto">
            <a:xfrm>
              <a:off x="2006" y="3629"/>
              <a:ext cx="1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0000"/>
                  </a:solidFill>
                  <a:latin typeface="Comic Sans MS" panose="030F0702030302020204" pitchFamily="66" charset="0"/>
                  <a:ea typeface="宋体" panose="02010600030101010101" pitchFamily="2" charset="-122"/>
                </a:rPr>
                <a:t>Kernel design</a:t>
              </a:r>
            </a:p>
          </p:txBody>
        </p:sp>
        <p:sp>
          <p:nvSpPr>
            <p:cNvPr id="45" name="Text Box 59">
              <a:extLst>
                <a:ext uri="{FF2B5EF4-FFF2-40B4-BE49-F238E27FC236}">
                  <a16:creationId xmlns:a16="http://schemas.microsoft.com/office/drawing/2014/main" id="{9BE8D5E4-DAA8-4008-ACDF-9CA91B807F53}"/>
                </a:ext>
              </a:extLst>
            </p:cNvPr>
            <p:cNvSpPr txBox="1">
              <a:spLocks noChangeArrowheads="1"/>
            </p:cNvSpPr>
            <p:nvPr/>
          </p:nvSpPr>
          <p:spPr bwMode="auto">
            <a:xfrm>
              <a:off x="3790" y="3648"/>
              <a:ext cx="1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0000"/>
                  </a:solidFill>
                  <a:latin typeface="Comic Sans MS" panose="030F0702030302020204" pitchFamily="66" charset="0"/>
                  <a:ea typeface="宋体" panose="02010600030101010101" pitchFamily="2" charset="-122"/>
                </a:rPr>
                <a:t>Kernel algorithm</a:t>
              </a:r>
            </a:p>
          </p:txBody>
        </p:sp>
      </p:grpSp>
      <p:sp>
        <p:nvSpPr>
          <p:cNvPr id="46" name="Rectangle 60">
            <a:extLst>
              <a:ext uri="{FF2B5EF4-FFF2-40B4-BE49-F238E27FC236}">
                <a16:creationId xmlns:a16="http://schemas.microsoft.com/office/drawing/2014/main" id="{5D68B9CD-00BE-42BE-AF74-0064F2C40EDD}"/>
              </a:ext>
            </a:extLst>
          </p:cNvPr>
          <p:cNvSpPr>
            <a:spLocks noChangeArrowheads="1"/>
          </p:cNvSpPr>
          <p:nvPr/>
        </p:nvSpPr>
        <p:spPr bwMode="auto">
          <a:xfrm>
            <a:off x="3505200" y="2438400"/>
            <a:ext cx="1219200" cy="1219200"/>
          </a:xfrm>
          <a:prstGeom prst="rect">
            <a:avLst/>
          </a:prstGeom>
          <a:solidFill>
            <a:srgbClr val="FF9900"/>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Rectangle 61">
            <a:extLst>
              <a:ext uri="{FF2B5EF4-FFF2-40B4-BE49-F238E27FC236}">
                <a16:creationId xmlns:a16="http://schemas.microsoft.com/office/drawing/2014/main" id="{7DE74463-05A4-410C-9ECB-1F73B2D65E48}"/>
              </a:ext>
            </a:extLst>
          </p:cNvPr>
          <p:cNvSpPr>
            <a:spLocks noChangeArrowheads="1"/>
          </p:cNvSpPr>
          <p:nvPr/>
        </p:nvSpPr>
        <p:spPr bwMode="auto">
          <a:xfrm>
            <a:off x="3124200" y="2590800"/>
            <a:ext cx="1828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algn="ctr"/>
            <a:r>
              <a:rPr lang="en-US" altLang="zh-CN" sz="3600">
                <a:latin typeface="AvantGarde Md BT" pitchFamily="34" charset="0"/>
                <a:ea typeface="宋体" panose="02010600030101010101" pitchFamily="2" charset="-122"/>
              </a:rPr>
              <a:t>K</a:t>
            </a:r>
          </a:p>
        </p:txBody>
      </p:sp>
      <p:sp>
        <p:nvSpPr>
          <p:cNvPr id="48" name="Line 64">
            <a:extLst>
              <a:ext uri="{FF2B5EF4-FFF2-40B4-BE49-F238E27FC236}">
                <a16:creationId xmlns:a16="http://schemas.microsoft.com/office/drawing/2014/main" id="{840034C7-8BC2-45C5-881D-17C474A01F5F}"/>
              </a:ext>
            </a:extLst>
          </p:cNvPr>
          <p:cNvSpPr>
            <a:spLocks noChangeShapeType="1"/>
          </p:cNvSpPr>
          <p:nvPr/>
        </p:nvSpPr>
        <p:spPr bwMode="auto">
          <a:xfrm>
            <a:off x="990600" y="19812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65">
            <a:extLst>
              <a:ext uri="{FF2B5EF4-FFF2-40B4-BE49-F238E27FC236}">
                <a16:creationId xmlns:a16="http://schemas.microsoft.com/office/drawing/2014/main" id="{41462CC1-40C8-479B-BDAA-0E6C263B9BF3}"/>
              </a:ext>
            </a:extLst>
          </p:cNvPr>
          <p:cNvSpPr>
            <a:spLocks noChangeShapeType="1"/>
          </p:cNvSpPr>
          <p:nvPr/>
        </p:nvSpPr>
        <p:spPr bwMode="auto">
          <a:xfrm>
            <a:off x="1143000" y="2057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66">
            <a:extLst>
              <a:ext uri="{FF2B5EF4-FFF2-40B4-BE49-F238E27FC236}">
                <a16:creationId xmlns:a16="http://schemas.microsoft.com/office/drawing/2014/main" id="{CB9E1105-E4E2-4F63-88A5-D4A616105BFB}"/>
              </a:ext>
            </a:extLst>
          </p:cNvPr>
          <p:cNvSpPr>
            <a:spLocks noChangeShapeType="1"/>
          </p:cNvSpPr>
          <p:nvPr/>
        </p:nvSpPr>
        <p:spPr bwMode="auto">
          <a:xfrm>
            <a:off x="990600" y="21336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67">
            <a:extLst>
              <a:ext uri="{FF2B5EF4-FFF2-40B4-BE49-F238E27FC236}">
                <a16:creationId xmlns:a16="http://schemas.microsoft.com/office/drawing/2014/main" id="{15725F72-ED35-499D-A797-6A6C1308E9E8}"/>
              </a:ext>
            </a:extLst>
          </p:cNvPr>
          <p:cNvSpPr>
            <a:spLocks noChangeShapeType="1"/>
          </p:cNvSpPr>
          <p:nvPr/>
        </p:nvSpPr>
        <p:spPr bwMode="auto">
          <a:xfrm>
            <a:off x="1143000" y="22098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68">
            <a:extLst>
              <a:ext uri="{FF2B5EF4-FFF2-40B4-BE49-F238E27FC236}">
                <a16:creationId xmlns:a16="http://schemas.microsoft.com/office/drawing/2014/main" id="{5BD7D2D7-950C-4F5B-9BEA-A0902B0210D3}"/>
              </a:ext>
            </a:extLst>
          </p:cNvPr>
          <p:cNvSpPr>
            <a:spLocks noChangeShapeType="1"/>
          </p:cNvSpPr>
          <p:nvPr/>
        </p:nvSpPr>
        <p:spPr bwMode="auto">
          <a:xfrm>
            <a:off x="990600" y="23622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69">
            <a:extLst>
              <a:ext uri="{FF2B5EF4-FFF2-40B4-BE49-F238E27FC236}">
                <a16:creationId xmlns:a16="http://schemas.microsoft.com/office/drawing/2014/main" id="{623A9A9E-E341-4E57-813F-1B973324D72C}"/>
              </a:ext>
            </a:extLst>
          </p:cNvPr>
          <p:cNvSpPr>
            <a:spLocks noChangeShapeType="1"/>
          </p:cNvSpPr>
          <p:nvPr/>
        </p:nvSpPr>
        <p:spPr bwMode="auto">
          <a:xfrm>
            <a:off x="1219200" y="2286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70">
            <a:extLst>
              <a:ext uri="{FF2B5EF4-FFF2-40B4-BE49-F238E27FC236}">
                <a16:creationId xmlns:a16="http://schemas.microsoft.com/office/drawing/2014/main" id="{3EE659CA-CA5C-4259-8816-01167159336A}"/>
              </a:ext>
            </a:extLst>
          </p:cNvPr>
          <p:cNvSpPr>
            <a:spLocks noChangeShapeType="1"/>
          </p:cNvSpPr>
          <p:nvPr/>
        </p:nvSpPr>
        <p:spPr bwMode="auto">
          <a:xfrm>
            <a:off x="990600" y="3962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71">
            <a:extLst>
              <a:ext uri="{FF2B5EF4-FFF2-40B4-BE49-F238E27FC236}">
                <a16:creationId xmlns:a16="http://schemas.microsoft.com/office/drawing/2014/main" id="{AAC7F0A5-D9C6-4466-857A-C2208841068E}"/>
              </a:ext>
            </a:extLst>
          </p:cNvPr>
          <p:cNvSpPr>
            <a:spLocks noChangeShapeType="1"/>
          </p:cNvSpPr>
          <p:nvPr/>
        </p:nvSpPr>
        <p:spPr bwMode="auto">
          <a:xfrm>
            <a:off x="1143000" y="40386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72">
            <a:extLst>
              <a:ext uri="{FF2B5EF4-FFF2-40B4-BE49-F238E27FC236}">
                <a16:creationId xmlns:a16="http://schemas.microsoft.com/office/drawing/2014/main" id="{B22758BC-C332-42D9-A854-7F3CD2B61D31}"/>
              </a:ext>
            </a:extLst>
          </p:cNvPr>
          <p:cNvSpPr>
            <a:spLocks noChangeShapeType="1"/>
          </p:cNvSpPr>
          <p:nvPr/>
        </p:nvSpPr>
        <p:spPr bwMode="auto">
          <a:xfrm>
            <a:off x="990600" y="41148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73">
            <a:extLst>
              <a:ext uri="{FF2B5EF4-FFF2-40B4-BE49-F238E27FC236}">
                <a16:creationId xmlns:a16="http://schemas.microsoft.com/office/drawing/2014/main" id="{BAA01C03-2E86-4914-94E2-E767FA444A6C}"/>
              </a:ext>
            </a:extLst>
          </p:cNvPr>
          <p:cNvSpPr>
            <a:spLocks noChangeShapeType="1"/>
          </p:cNvSpPr>
          <p:nvPr/>
        </p:nvSpPr>
        <p:spPr bwMode="auto">
          <a:xfrm>
            <a:off x="1143000" y="4191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74">
            <a:extLst>
              <a:ext uri="{FF2B5EF4-FFF2-40B4-BE49-F238E27FC236}">
                <a16:creationId xmlns:a16="http://schemas.microsoft.com/office/drawing/2014/main" id="{04352A3D-88AC-4703-B584-8801E8A6DFFA}"/>
              </a:ext>
            </a:extLst>
          </p:cNvPr>
          <p:cNvSpPr>
            <a:spLocks noChangeShapeType="1"/>
          </p:cNvSpPr>
          <p:nvPr/>
        </p:nvSpPr>
        <p:spPr bwMode="auto">
          <a:xfrm>
            <a:off x="990600" y="4343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75">
            <a:extLst>
              <a:ext uri="{FF2B5EF4-FFF2-40B4-BE49-F238E27FC236}">
                <a16:creationId xmlns:a16="http://schemas.microsoft.com/office/drawing/2014/main" id="{E2578C71-ADCF-41D3-9397-E0A34C591784}"/>
              </a:ext>
            </a:extLst>
          </p:cNvPr>
          <p:cNvSpPr>
            <a:spLocks noChangeShapeType="1"/>
          </p:cNvSpPr>
          <p:nvPr/>
        </p:nvSpPr>
        <p:spPr bwMode="auto">
          <a:xfrm>
            <a:off x="1219200" y="42672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Text Box 76">
            <a:extLst>
              <a:ext uri="{FF2B5EF4-FFF2-40B4-BE49-F238E27FC236}">
                <a16:creationId xmlns:a16="http://schemas.microsoft.com/office/drawing/2014/main" id="{1A75BB9F-31FE-427D-A06E-D422EEDA55A5}"/>
              </a:ext>
            </a:extLst>
          </p:cNvPr>
          <p:cNvSpPr txBox="1">
            <a:spLocks noChangeArrowheads="1"/>
          </p:cNvSpPr>
          <p:nvPr/>
        </p:nvSpPr>
        <p:spPr bwMode="auto">
          <a:xfrm>
            <a:off x="517525" y="1487488"/>
            <a:ext cx="466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AvantGarde Md BT" pitchFamily="34" charset="0"/>
                <a:ea typeface="宋体" panose="02010600030101010101" pitchFamily="2" charset="-122"/>
              </a:rPr>
              <a:t>x</a:t>
            </a:r>
            <a:r>
              <a:rPr lang="en-US" altLang="zh-CN" b="1" baseline="-25000">
                <a:latin typeface="AvantGarde Md BT" pitchFamily="34" charset="0"/>
                <a:ea typeface="宋体" panose="02010600030101010101" pitchFamily="2" charset="-122"/>
              </a:rPr>
              <a:t>1</a:t>
            </a:r>
          </a:p>
        </p:txBody>
      </p:sp>
      <p:sp>
        <p:nvSpPr>
          <p:cNvPr id="61" name="Text Box 77">
            <a:extLst>
              <a:ext uri="{FF2B5EF4-FFF2-40B4-BE49-F238E27FC236}">
                <a16:creationId xmlns:a16="http://schemas.microsoft.com/office/drawing/2014/main" id="{D15B0C33-3068-468D-9A0E-8EB9DF3BF863}"/>
              </a:ext>
            </a:extLst>
          </p:cNvPr>
          <p:cNvSpPr txBox="1">
            <a:spLocks noChangeArrowheads="1"/>
          </p:cNvSpPr>
          <p:nvPr/>
        </p:nvSpPr>
        <p:spPr bwMode="auto">
          <a:xfrm>
            <a:off x="523875" y="3429000"/>
            <a:ext cx="477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AvantGarde Md BT" pitchFamily="34" charset="0"/>
                <a:ea typeface="宋体" panose="02010600030101010101" pitchFamily="2" charset="-122"/>
              </a:rPr>
              <a:t>x</a:t>
            </a:r>
            <a:r>
              <a:rPr lang="en-US" altLang="zh-CN" b="1" baseline="-25000">
                <a:latin typeface="AvantGarde Md BT" pitchFamily="34" charset="0"/>
                <a:ea typeface="宋体" panose="02010600030101010101" pitchFamily="2" charset="-122"/>
              </a:rPr>
              <a:t>n</a:t>
            </a:r>
          </a:p>
        </p:txBody>
      </p:sp>
      <p:cxnSp>
        <p:nvCxnSpPr>
          <p:cNvPr id="62" name="直接连接符 61">
            <a:extLst>
              <a:ext uri="{FF2B5EF4-FFF2-40B4-BE49-F238E27FC236}">
                <a16:creationId xmlns:a16="http://schemas.microsoft.com/office/drawing/2014/main" id="{D9492838-4F84-482E-80D1-152CA9A7E063}"/>
              </a:ext>
            </a:extLst>
          </p:cNvPr>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5EB245A-0AAD-41F9-9493-F3DAD1F57224}"/>
              </a:ext>
            </a:extLst>
          </p:cNvPr>
          <p:cNvPicPr>
            <a:picLocks noChangeAspect="1"/>
          </p:cNvPicPr>
          <p:nvPr/>
        </p:nvPicPr>
        <p:blipFill>
          <a:blip r:embed="rId2"/>
          <a:stretch>
            <a:fillRect/>
          </a:stretch>
        </p:blipFill>
        <p:spPr>
          <a:xfrm>
            <a:off x="1896244" y="3882572"/>
            <a:ext cx="2343163" cy="1531809"/>
          </a:xfrm>
          <a:prstGeom prst="rect">
            <a:avLst/>
          </a:prstGeom>
        </p:spPr>
      </p:pic>
      <p:sp>
        <p:nvSpPr>
          <p:cNvPr id="64" name="TextBox 63">
            <a:extLst>
              <a:ext uri="{FF2B5EF4-FFF2-40B4-BE49-F238E27FC236}">
                <a16:creationId xmlns:a16="http://schemas.microsoft.com/office/drawing/2014/main" id="{83ED8FF3-14C0-415F-8625-A45596FC968F}"/>
              </a:ext>
            </a:extLst>
          </p:cNvPr>
          <p:cNvSpPr txBox="1"/>
          <p:nvPr/>
        </p:nvSpPr>
        <p:spPr>
          <a:xfrm>
            <a:off x="4192728" y="4942909"/>
            <a:ext cx="1828800" cy="646331"/>
          </a:xfrm>
          <a:prstGeom prst="rect">
            <a:avLst/>
          </a:prstGeom>
          <a:noFill/>
        </p:spPr>
        <p:txBody>
          <a:bodyPr wrap="square">
            <a:spAutoFit/>
          </a:bodyPr>
          <a:lstStyle/>
          <a:p>
            <a:r>
              <a:rPr lang="en-US" dirty="0"/>
              <a:t>H: Hilbert or feature space</a:t>
            </a:r>
          </a:p>
        </p:txBody>
      </p:sp>
    </p:spTree>
    <p:extLst>
      <p:ext uri="{BB962C8B-B14F-4D97-AF65-F5344CB8AC3E}">
        <p14:creationId xmlns:p14="http://schemas.microsoft.com/office/powerpoint/2010/main" val="162844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linds(horizontal)">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41B3-9E1E-4134-8A2F-F04628E847D8}"/>
              </a:ext>
            </a:extLst>
          </p:cNvPr>
          <p:cNvSpPr>
            <a:spLocks noGrp="1"/>
          </p:cNvSpPr>
          <p:nvPr>
            <p:ph type="title"/>
          </p:nvPr>
        </p:nvSpPr>
        <p:spPr/>
        <p:txBody>
          <a:bodyPr>
            <a:normAutofit/>
          </a:bodyPr>
          <a:lstStyle/>
          <a:p>
            <a:r>
              <a:rPr lang="en-US" sz="3600" b="1" dirty="0"/>
              <a:t>Kernel Function</a:t>
            </a:r>
          </a:p>
        </p:txBody>
      </p:sp>
      <p:pic>
        <p:nvPicPr>
          <p:cNvPr id="5" name="Picture 4">
            <a:extLst>
              <a:ext uri="{FF2B5EF4-FFF2-40B4-BE49-F238E27FC236}">
                <a16:creationId xmlns:a16="http://schemas.microsoft.com/office/drawing/2014/main" id="{3566C9D2-8311-4B55-922B-A28C9FE26E58}"/>
              </a:ext>
            </a:extLst>
          </p:cNvPr>
          <p:cNvPicPr>
            <a:picLocks noChangeAspect="1"/>
          </p:cNvPicPr>
          <p:nvPr/>
        </p:nvPicPr>
        <p:blipFill>
          <a:blip r:embed="rId2"/>
          <a:stretch>
            <a:fillRect/>
          </a:stretch>
        </p:blipFill>
        <p:spPr>
          <a:xfrm>
            <a:off x="266437" y="1417638"/>
            <a:ext cx="8844027" cy="1976452"/>
          </a:xfrm>
          <a:prstGeom prst="rect">
            <a:avLst/>
          </a:prstGeom>
        </p:spPr>
      </p:pic>
      <p:pic>
        <p:nvPicPr>
          <p:cNvPr id="8" name="Picture 7">
            <a:extLst>
              <a:ext uri="{FF2B5EF4-FFF2-40B4-BE49-F238E27FC236}">
                <a16:creationId xmlns:a16="http://schemas.microsoft.com/office/drawing/2014/main" id="{B9A81803-9986-49AE-8739-088D1F724D9D}"/>
              </a:ext>
            </a:extLst>
          </p:cNvPr>
          <p:cNvPicPr>
            <a:picLocks noChangeAspect="1"/>
          </p:cNvPicPr>
          <p:nvPr/>
        </p:nvPicPr>
        <p:blipFill>
          <a:blip r:embed="rId3"/>
          <a:stretch>
            <a:fillRect/>
          </a:stretch>
        </p:blipFill>
        <p:spPr>
          <a:xfrm>
            <a:off x="1043608" y="3576652"/>
            <a:ext cx="5643604" cy="2824183"/>
          </a:xfrm>
          <a:prstGeom prst="rect">
            <a:avLst/>
          </a:prstGeom>
        </p:spPr>
      </p:pic>
    </p:spTree>
    <p:extLst>
      <p:ext uri="{BB962C8B-B14F-4D97-AF65-F5344CB8AC3E}">
        <p14:creationId xmlns:p14="http://schemas.microsoft.com/office/powerpoint/2010/main" val="2921696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0B87-1E8C-4DF7-A324-5A0F947276B0}"/>
              </a:ext>
            </a:extLst>
          </p:cNvPr>
          <p:cNvSpPr>
            <a:spLocks noGrp="1"/>
          </p:cNvSpPr>
          <p:nvPr>
            <p:ph type="title"/>
          </p:nvPr>
        </p:nvSpPr>
        <p:spPr/>
        <p:txBody>
          <a:bodyPr>
            <a:normAutofit fontScale="90000"/>
          </a:bodyPr>
          <a:lstStyle/>
          <a:p>
            <a:r>
              <a:rPr lang="en-US" sz="3600" b="1" dirty="0"/>
              <a:t>Eigenvalue Decomposition of the Kernel Matrix </a:t>
            </a:r>
          </a:p>
        </p:txBody>
      </p:sp>
      <p:sp>
        <p:nvSpPr>
          <p:cNvPr id="3" name="Content Placeholder 2">
            <a:extLst>
              <a:ext uri="{FF2B5EF4-FFF2-40B4-BE49-F238E27FC236}">
                <a16:creationId xmlns:a16="http://schemas.microsoft.com/office/drawing/2014/main" id="{E8F3CC9B-B353-4C0B-A57D-96E1145FE4AA}"/>
              </a:ext>
            </a:extLst>
          </p:cNvPr>
          <p:cNvSpPr>
            <a:spLocks noGrp="1"/>
          </p:cNvSpPr>
          <p:nvPr>
            <p:ph idx="1"/>
          </p:nvPr>
        </p:nvSpPr>
        <p:spPr/>
        <p:txBody>
          <a:bodyPr>
            <a:normAutofit/>
          </a:bodyPr>
          <a:lstStyle/>
          <a:p>
            <a:r>
              <a:rPr lang="en-US" sz="2400" dirty="0"/>
              <a:t>Examples: Kernel Principal Component Analysis</a:t>
            </a:r>
          </a:p>
          <a:p>
            <a:pPr lvl="1"/>
            <a:r>
              <a:rPr lang="en-US" sz="1200" dirty="0">
                <a:hlinkClick r:id="rId2"/>
              </a:rPr>
              <a:t>https://people.eecs.berkeley.edu/~wainwrig/stat241b/scholkopf_kernel.pdf</a:t>
            </a:r>
            <a:endParaRPr lang="en-US" sz="1200" dirty="0"/>
          </a:p>
          <a:p>
            <a:r>
              <a:rPr lang="en-US" sz="2400" dirty="0"/>
              <a:t>Basic step:</a:t>
            </a:r>
          </a:p>
          <a:p>
            <a:pPr lvl="1"/>
            <a:r>
              <a:rPr lang="en-US" sz="1600" dirty="0"/>
              <a:t>Given a set of samples, compute the kernel matrix</a:t>
            </a:r>
          </a:p>
          <a:p>
            <a:pPr lvl="1"/>
            <a:r>
              <a:rPr lang="en-US" sz="1600" dirty="0"/>
              <a:t>Normalize the kernel matrix</a:t>
            </a:r>
          </a:p>
          <a:p>
            <a:pPr lvl="1"/>
            <a:r>
              <a:rPr lang="en-US" sz="1600" dirty="0"/>
              <a:t>Compute the eigenvalue decomposition</a:t>
            </a:r>
          </a:p>
          <a:p>
            <a:pPr lvl="1"/>
            <a:r>
              <a:rPr lang="en-US" sz="1600" dirty="0"/>
              <a:t>The eigenvectors serve as a useful embedding for sub-sequent learning tasks</a:t>
            </a:r>
          </a:p>
        </p:txBody>
      </p:sp>
      <p:pic>
        <p:nvPicPr>
          <p:cNvPr id="5" name="Picture 4">
            <a:extLst>
              <a:ext uri="{FF2B5EF4-FFF2-40B4-BE49-F238E27FC236}">
                <a16:creationId xmlns:a16="http://schemas.microsoft.com/office/drawing/2014/main" id="{4436A580-3D88-4507-9A55-8316A7D8721B}"/>
              </a:ext>
            </a:extLst>
          </p:cNvPr>
          <p:cNvPicPr>
            <a:picLocks noChangeAspect="1"/>
          </p:cNvPicPr>
          <p:nvPr/>
        </p:nvPicPr>
        <p:blipFill>
          <a:blip r:embed="rId3"/>
          <a:stretch>
            <a:fillRect/>
          </a:stretch>
        </p:blipFill>
        <p:spPr>
          <a:xfrm>
            <a:off x="3347864" y="4124826"/>
            <a:ext cx="5305464" cy="2195529"/>
          </a:xfrm>
          <a:prstGeom prst="rect">
            <a:avLst/>
          </a:prstGeom>
        </p:spPr>
      </p:pic>
      <p:grpSp>
        <p:nvGrpSpPr>
          <p:cNvPr id="7" name="Group 6">
            <a:extLst>
              <a:ext uri="{FF2B5EF4-FFF2-40B4-BE49-F238E27FC236}">
                <a16:creationId xmlns:a16="http://schemas.microsoft.com/office/drawing/2014/main" id="{E339106B-E3EF-4F30-ABA9-D961A56B8F20}"/>
              </a:ext>
            </a:extLst>
          </p:cNvPr>
          <p:cNvGrpSpPr/>
          <p:nvPr/>
        </p:nvGrpSpPr>
        <p:grpSpPr>
          <a:xfrm>
            <a:off x="490672" y="4243698"/>
            <a:ext cx="2286000" cy="2107117"/>
            <a:chOff x="251520" y="3888400"/>
            <a:chExt cx="2286000" cy="2107117"/>
          </a:xfrm>
        </p:grpSpPr>
        <p:pic>
          <p:nvPicPr>
            <p:cNvPr id="3074" name="Picture 2" descr="GitHub - cazala/mnist: mnist digits in javascript">
              <a:extLst>
                <a:ext uri="{FF2B5EF4-FFF2-40B4-BE49-F238E27FC236}">
                  <a16:creationId xmlns:a16="http://schemas.microsoft.com/office/drawing/2014/main" id="{42DCF555-A811-4362-90EE-385B9912B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888400"/>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8E2631-E67A-42CF-A1F8-8A59827E45E0}"/>
                </a:ext>
              </a:extLst>
            </p:cNvPr>
            <p:cNvSpPr txBox="1"/>
            <p:nvPr/>
          </p:nvSpPr>
          <p:spPr>
            <a:xfrm>
              <a:off x="457200" y="5626185"/>
              <a:ext cx="2080320" cy="369332"/>
            </a:xfrm>
            <a:prstGeom prst="rect">
              <a:avLst/>
            </a:prstGeom>
            <a:noFill/>
          </p:spPr>
          <p:txBody>
            <a:bodyPr wrap="square">
              <a:spAutoFit/>
            </a:bodyPr>
            <a:lstStyle/>
            <a:p>
              <a:r>
                <a:rPr lang="en-US" sz="1800" dirty="0"/>
                <a:t>MNIST digit data set</a:t>
              </a:r>
              <a:endParaRPr lang="en-US" dirty="0"/>
            </a:p>
          </p:txBody>
        </p:sp>
      </p:grpSp>
    </p:spTree>
    <p:extLst>
      <p:ext uri="{BB962C8B-B14F-4D97-AF65-F5344CB8AC3E}">
        <p14:creationId xmlns:p14="http://schemas.microsoft.com/office/powerpoint/2010/main" val="3833059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Manifold Learning</a:t>
            </a:r>
            <a:endParaRPr lang="zh-CN" altLang="en-US" sz="3600" b="1" dirty="0"/>
          </a:p>
        </p:txBody>
      </p:sp>
      <p:sp>
        <p:nvSpPr>
          <p:cNvPr id="3" name="内容占位符 2"/>
          <p:cNvSpPr>
            <a:spLocks noGrp="1"/>
          </p:cNvSpPr>
          <p:nvPr>
            <p:ph idx="1"/>
          </p:nvPr>
        </p:nvSpPr>
        <p:spPr/>
        <p:txBody>
          <a:bodyPr>
            <a:normAutofit/>
          </a:bodyPr>
          <a:lstStyle/>
          <a:p>
            <a:r>
              <a:rPr lang="en-US" altLang="zh-CN" sz="2000" b="1" dirty="0"/>
              <a:t>Manifold Learning</a:t>
            </a:r>
            <a:r>
              <a:rPr lang="en-US" altLang="zh-CN" sz="2000" dirty="0"/>
              <a:t> (or non-linear dimensionality reduction) embeds data that originally lies in a high dimensional space in a lower dimensional space, while preserving characteristic properties. </a:t>
            </a:r>
          </a:p>
          <a:p>
            <a:pPr lvl="1"/>
            <a:r>
              <a:rPr lang="en-US" altLang="zh-CN" sz="1600" dirty="0"/>
              <a:t>a manifold is a topological space that locally resembles Euclidean space near each point. </a:t>
            </a:r>
            <a:endParaRPr lang="zh-CN" altLang="en-US" sz="16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996952"/>
            <a:ext cx="6192688" cy="19476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797152"/>
            <a:ext cx="6336704" cy="182501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92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Mapmaking problem</a:t>
            </a:r>
            <a:endParaRPr lang="zh-CN" altLang="en-US" sz="3600" b="1" dirty="0"/>
          </a:p>
        </p:txBody>
      </p:sp>
      <p:sp>
        <p:nvSpPr>
          <p:cNvPr id="3" name="内容占位符 2"/>
          <p:cNvSpPr>
            <a:spLocks noGrp="1"/>
          </p:cNvSpPr>
          <p:nvPr>
            <p:ph idx="1"/>
          </p:nvPr>
        </p:nvSpPr>
        <p:spPr/>
        <p:txBody>
          <a:bodyPr/>
          <a:lstStyle/>
          <a:p>
            <a:endParaRPr lang="zh-CN" altLang="en-US"/>
          </a:p>
        </p:txBody>
      </p:sp>
      <p:pic>
        <p:nvPicPr>
          <p:cNvPr id="4" name="Picture 6"/>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l="11905" t="26216" r="14021" b="16138"/>
          <a:stretch>
            <a:fillRect/>
          </a:stretch>
        </p:blipFill>
        <p:spPr bwMode="auto">
          <a:xfrm>
            <a:off x="488950" y="2862263"/>
            <a:ext cx="3543300" cy="275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682" t="15791" r="51167" b="64014"/>
          <a:stretch>
            <a:fillRect/>
          </a:stretch>
        </p:blipFill>
        <p:spPr bwMode="auto">
          <a:xfrm>
            <a:off x="523875" y="1981200"/>
            <a:ext cx="3509963" cy="277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l="52332" t="9196" r="5103" b="60304"/>
          <a:stretch>
            <a:fillRect/>
          </a:stretch>
        </p:blipFill>
        <p:spPr bwMode="auto">
          <a:xfrm>
            <a:off x="4495800" y="1600200"/>
            <a:ext cx="41338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11"/>
          <p:cNvSpPr txBox="1">
            <a:spLocks noChangeArrowheads="1"/>
          </p:cNvSpPr>
          <p:nvPr/>
        </p:nvSpPr>
        <p:spPr bwMode="auto">
          <a:xfrm>
            <a:off x="596900" y="5943600"/>
            <a:ext cx="3429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600">
                <a:ea typeface="宋体" panose="02010600030101010101" pitchFamily="2" charset="-122"/>
              </a:rPr>
              <a:t>Earth (sphere)</a:t>
            </a:r>
            <a:endParaRPr lang="en-US" altLang="zh-CN" sz="1600" b="0">
              <a:ea typeface="宋体" panose="02010600030101010101" pitchFamily="2" charset="-122"/>
            </a:endParaRPr>
          </a:p>
        </p:txBody>
      </p:sp>
      <p:sp>
        <p:nvSpPr>
          <p:cNvPr id="9" name="Text Box 12"/>
          <p:cNvSpPr txBox="1">
            <a:spLocks noChangeArrowheads="1"/>
          </p:cNvSpPr>
          <p:nvPr/>
        </p:nvSpPr>
        <p:spPr bwMode="auto">
          <a:xfrm>
            <a:off x="4876800" y="5943600"/>
            <a:ext cx="3429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600">
                <a:ea typeface="宋体" panose="02010600030101010101" pitchFamily="2" charset="-122"/>
              </a:rPr>
              <a:t>Planar map</a:t>
            </a:r>
            <a:endParaRPr lang="en-US" altLang="zh-CN" sz="1600" b="0">
              <a:ea typeface="宋体" panose="02010600030101010101" pitchFamily="2" charset="-122"/>
            </a:endParaRPr>
          </a:p>
        </p:txBody>
      </p:sp>
      <p:sp>
        <p:nvSpPr>
          <p:cNvPr id="10" name="Arc 15"/>
          <p:cNvSpPr>
            <a:spLocks/>
          </p:cNvSpPr>
          <p:nvPr/>
        </p:nvSpPr>
        <p:spPr bwMode="auto">
          <a:xfrm rot="2426774">
            <a:off x="2546350" y="2732088"/>
            <a:ext cx="865188" cy="1528762"/>
          </a:xfrm>
          <a:custGeom>
            <a:avLst/>
            <a:gdLst>
              <a:gd name="G0" fmla="+- 0 0 0"/>
              <a:gd name="G1" fmla="+- 18918 0 0"/>
              <a:gd name="G2" fmla="+- 21600 0 0"/>
              <a:gd name="T0" fmla="*/ 10425 w 21600"/>
              <a:gd name="T1" fmla="*/ 0 h 19868"/>
              <a:gd name="T2" fmla="*/ 21579 w 21600"/>
              <a:gd name="T3" fmla="*/ 19868 h 19868"/>
              <a:gd name="T4" fmla="*/ 0 w 21600"/>
              <a:gd name="T5" fmla="*/ 18918 h 19868"/>
            </a:gdLst>
            <a:ahLst/>
            <a:cxnLst>
              <a:cxn ang="0">
                <a:pos x="T0" y="T1"/>
              </a:cxn>
              <a:cxn ang="0">
                <a:pos x="T2" y="T3"/>
              </a:cxn>
              <a:cxn ang="0">
                <a:pos x="T4" y="T5"/>
              </a:cxn>
            </a:cxnLst>
            <a:rect l="0" t="0" r="r" b="b"/>
            <a:pathLst>
              <a:path w="21600" h="19868" fill="none" extrusionOk="0">
                <a:moveTo>
                  <a:pt x="10424" y="0"/>
                </a:moveTo>
                <a:cubicBezTo>
                  <a:pt x="17318" y="3799"/>
                  <a:pt x="21600" y="11046"/>
                  <a:pt x="21600" y="18918"/>
                </a:cubicBezTo>
                <a:cubicBezTo>
                  <a:pt x="21600" y="19234"/>
                  <a:pt x="21593" y="19551"/>
                  <a:pt x="21579" y="19868"/>
                </a:cubicBezTo>
              </a:path>
              <a:path w="21600" h="19868" stroke="0" extrusionOk="0">
                <a:moveTo>
                  <a:pt x="10424" y="0"/>
                </a:moveTo>
                <a:cubicBezTo>
                  <a:pt x="17318" y="3799"/>
                  <a:pt x="21600" y="11046"/>
                  <a:pt x="21600" y="18918"/>
                </a:cubicBezTo>
                <a:cubicBezTo>
                  <a:pt x="21600" y="19234"/>
                  <a:pt x="21593" y="19551"/>
                  <a:pt x="21579" y="19868"/>
                </a:cubicBezTo>
                <a:lnTo>
                  <a:pt x="0" y="18918"/>
                </a:lnTo>
                <a:close/>
              </a:path>
            </a:pathLst>
          </a:custGeom>
          <a:noFill/>
          <a:ln w="38100">
            <a:solidFill>
              <a:schemeClr val="bg1"/>
            </a:solidFill>
            <a:prstDash val="sysDot"/>
            <a:round/>
            <a:headEnd type="none" w="lg" len="lg"/>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 name="Line 16"/>
          <p:cNvSpPr>
            <a:spLocks noChangeShapeType="1"/>
          </p:cNvSpPr>
          <p:nvPr/>
        </p:nvSpPr>
        <p:spPr bwMode="auto">
          <a:xfrm flipV="1">
            <a:off x="5943600" y="2133600"/>
            <a:ext cx="1447800" cy="723900"/>
          </a:xfrm>
          <a:prstGeom prst="line">
            <a:avLst/>
          </a:prstGeom>
          <a:noFill/>
          <a:ln w="38100">
            <a:solidFill>
              <a:schemeClr val="bg1"/>
            </a:solidFill>
            <a:prstDash val="sysDot"/>
            <a:round/>
            <a:headEnd type="non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 name="Oval 17"/>
          <p:cNvSpPr>
            <a:spLocks noChangeArrowheads="1"/>
          </p:cNvSpPr>
          <p:nvPr/>
        </p:nvSpPr>
        <p:spPr bwMode="auto">
          <a:xfrm>
            <a:off x="2724150" y="4295775"/>
            <a:ext cx="152400" cy="152400"/>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3" name="Oval 18"/>
          <p:cNvSpPr>
            <a:spLocks noChangeArrowheads="1"/>
          </p:cNvSpPr>
          <p:nvPr/>
        </p:nvSpPr>
        <p:spPr bwMode="auto">
          <a:xfrm>
            <a:off x="3371850" y="2809875"/>
            <a:ext cx="152400" cy="152400"/>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4" name="Oval 19"/>
          <p:cNvSpPr>
            <a:spLocks noChangeArrowheads="1"/>
          </p:cNvSpPr>
          <p:nvPr/>
        </p:nvSpPr>
        <p:spPr bwMode="auto">
          <a:xfrm>
            <a:off x="5876925" y="2790825"/>
            <a:ext cx="152400" cy="152400"/>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 name="Oval 20"/>
          <p:cNvSpPr>
            <a:spLocks noChangeArrowheads="1"/>
          </p:cNvSpPr>
          <p:nvPr/>
        </p:nvSpPr>
        <p:spPr bwMode="auto">
          <a:xfrm>
            <a:off x="7305675" y="2066925"/>
            <a:ext cx="152400" cy="152400"/>
          </a:xfrm>
          <a:prstGeom prst="ellipse">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 name="Text Box 21"/>
          <p:cNvSpPr txBox="1">
            <a:spLocks noChangeArrowheads="1"/>
          </p:cNvSpPr>
          <p:nvPr/>
        </p:nvSpPr>
        <p:spPr bwMode="auto">
          <a:xfrm>
            <a:off x="2438400" y="4200525"/>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bg1"/>
                </a:solidFill>
                <a:ea typeface="宋体" panose="02010600030101010101" pitchFamily="2" charset="-122"/>
              </a:rPr>
              <a:t>A</a:t>
            </a:r>
          </a:p>
        </p:txBody>
      </p:sp>
      <p:sp>
        <p:nvSpPr>
          <p:cNvPr id="17" name="Text Box 22"/>
          <p:cNvSpPr txBox="1">
            <a:spLocks noChangeArrowheads="1"/>
          </p:cNvSpPr>
          <p:nvPr/>
        </p:nvSpPr>
        <p:spPr bwMode="auto">
          <a:xfrm>
            <a:off x="3076575" y="2705100"/>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bg1"/>
                </a:solidFill>
                <a:ea typeface="宋体" panose="02010600030101010101" pitchFamily="2" charset="-122"/>
              </a:rPr>
              <a:t>B</a:t>
            </a:r>
          </a:p>
        </p:txBody>
      </p:sp>
      <p:sp>
        <p:nvSpPr>
          <p:cNvPr id="18" name="Text Box 23"/>
          <p:cNvSpPr txBox="1">
            <a:spLocks noChangeArrowheads="1"/>
          </p:cNvSpPr>
          <p:nvPr/>
        </p:nvSpPr>
        <p:spPr bwMode="auto">
          <a:xfrm>
            <a:off x="5781675" y="2895600"/>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bg1"/>
                </a:solidFill>
                <a:ea typeface="宋体" panose="02010600030101010101" pitchFamily="2" charset="-122"/>
              </a:rPr>
              <a:t>B</a:t>
            </a:r>
          </a:p>
        </p:txBody>
      </p:sp>
      <p:sp>
        <p:nvSpPr>
          <p:cNvPr id="19" name="Text Box 24"/>
          <p:cNvSpPr txBox="1">
            <a:spLocks noChangeArrowheads="1"/>
          </p:cNvSpPr>
          <p:nvPr/>
        </p:nvSpPr>
        <p:spPr bwMode="auto">
          <a:xfrm>
            <a:off x="7229475" y="2168525"/>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chemeClr val="bg1"/>
                </a:solidFill>
                <a:ea typeface="宋体" panose="02010600030101010101" pitchFamily="2" charset="-122"/>
              </a:rPr>
              <a:t>A</a:t>
            </a:r>
          </a:p>
        </p:txBody>
      </p:sp>
      <p:cxnSp>
        <p:nvCxnSpPr>
          <p:cNvPr id="20" name="直接连接符 19"/>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7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p:bldP spid="17" grpId="0"/>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Image Examples</a:t>
            </a:r>
            <a:endParaRPr lang="zh-CN" altLang="en-US" sz="3600" b="1" dirty="0"/>
          </a:p>
        </p:txBody>
      </p:sp>
      <p:sp>
        <p:nvSpPr>
          <p:cNvPr id="4" name="Rectangle 3"/>
          <p:cNvSpPr>
            <a:spLocks noGrp="1" noChangeArrowheads="1"/>
          </p:cNvSpPr>
          <p:nvPr/>
        </p:nvSpPr>
        <p:spPr bwMode="auto">
          <a:xfrm>
            <a:off x="611560" y="1601970"/>
            <a:ext cx="8229600"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a:solidFill>
                  <a:schemeClr val="folHlink"/>
                </a:solidFill>
                <a:ea typeface="宋体" panose="02010600030101010101" pitchFamily="2" charset="-122"/>
              </a:rPr>
              <a:t>Objective:</a:t>
            </a:r>
            <a:r>
              <a:rPr lang="en-US" altLang="zh-CN" sz="2400">
                <a:ea typeface="宋体" panose="02010600030101010101" pitchFamily="2" charset="-122"/>
              </a:rPr>
              <a:t> to find a small number of features that represent a large number of observed dimensions.</a:t>
            </a:r>
          </a:p>
          <a:p>
            <a:pPr>
              <a:buFontTx/>
              <a:buNone/>
            </a:pPr>
            <a:endParaRPr lang="en-US" altLang="zh-CN" sz="2400">
              <a:ea typeface="宋体" panose="02010600030101010101" pitchFamily="2" charset="-122"/>
            </a:endParaRPr>
          </a:p>
          <a:p>
            <a:pPr>
              <a:buFontTx/>
              <a:buNone/>
            </a:pPr>
            <a:endParaRPr lang="en-US" altLang="zh-CN" sz="2000">
              <a:ea typeface="宋体" panose="02010600030101010101" pitchFamily="2" charset="-122"/>
            </a:endParaRPr>
          </a:p>
          <a:p>
            <a:pPr>
              <a:buFontTx/>
              <a:buNone/>
            </a:pPr>
            <a:endParaRPr lang="en-US" altLang="zh-CN" sz="2000">
              <a:ea typeface="宋体" panose="02010600030101010101" pitchFamily="2" charset="-122"/>
            </a:endParaRPr>
          </a:p>
          <a:p>
            <a:pPr>
              <a:buFontTx/>
              <a:buNone/>
            </a:pPr>
            <a:endParaRPr lang="en-US" altLang="zh-CN" sz="2000">
              <a:ea typeface="宋体" panose="02010600030101010101" pitchFamily="2" charset="-122"/>
            </a:endParaRPr>
          </a:p>
          <a:p>
            <a:pPr>
              <a:buFontTx/>
              <a:buNone/>
            </a:pPr>
            <a:endParaRPr lang="en-US" altLang="zh-CN" sz="2000">
              <a:ea typeface="宋体" panose="02010600030101010101" pitchFamily="2" charset="-122"/>
            </a:endParaRPr>
          </a:p>
          <a:p>
            <a:pPr>
              <a:buFontTx/>
              <a:buNone/>
            </a:pPr>
            <a:endParaRPr lang="en-US" altLang="zh-CN" sz="2000">
              <a:ea typeface="宋体" panose="02010600030101010101" pitchFamily="2" charset="-122"/>
            </a:endParaRPr>
          </a:p>
          <a:p>
            <a:pPr>
              <a:buFontTx/>
              <a:buNone/>
            </a:pPr>
            <a:endParaRPr lang="en-US" altLang="zh-CN" sz="1800">
              <a:ea typeface="宋体" panose="02010600030101010101" pitchFamily="2" charset="-122"/>
            </a:endParaRPr>
          </a:p>
          <a:p>
            <a:pPr>
              <a:buFontTx/>
              <a:buNone/>
            </a:pPr>
            <a:endParaRPr lang="en-US" altLang="zh-CN" sz="1800">
              <a:ea typeface="宋体" panose="02010600030101010101" pitchFamily="2" charset="-122"/>
            </a:endParaRPr>
          </a:p>
          <a:p>
            <a:pPr>
              <a:buFontTx/>
              <a:buNone/>
            </a:pPr>
            <a:endParaRPr lang="en-US" altLang="zh-CN" sz="1800">
              <a:ea typeface="宋体" panose="02010600030101010101" pitchFamily="2" charset="-122"/>
            </a:endParaRPr>
          </a:p>
          <a:p>
            <a:pPr>
              <a:buFontTx/>
              <a:buNone/>
            </a:pPr>
            <a:endParaRPr lang="en-US" altLang="zh-CN" sz="1800">
              <a:ea typeface="宋体" panose="02010600030101010101" pitchFamily="2" charset="-122"/>
            </a:endParaRPr>
          </a:p>
          <a:p>
            <a:pPr algn="ctr">
              <a:buFontTx/>
              <a:buNone/>
            </a:pPr>
            <a:r>
              <a:rPr lang="en-US" altLang="zh-CN" sz="1800">
                <a:ea typeface="宋体" panose="02010600030101010101" pitchFamily="2" charset="-122"/>
              </a:rPr>
              <a:t>For each image: there are 64x64 = 4096 pixels (observed dimensions)</a:t>
            </a:r>
            <a:endParaRPr lang="en-US" altLang="zh-CN" sz="2800">
              <a:ea typeface="宋体" panose="02010600030101010101" pitchFamily="2" charset="-122"/>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2897370"/>
            <a:ext cx="5484813"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30683" y="2420650"/>
            <a:ext cx="8450844" cy="584775"/>
          </a:xfrm>
          <a:prstGeom prst="rect">
            <a:avLst/>
          </a:prstGeom>
        </p:spPr>
        <p:txBody>
          <a:bodyPr wrap="square">
            <a:spAutoFit/>
          </a:bodyPr>
          <a:lstStyle/>
          <a:p>
            <a:r>
              <a:rPr lang="en-US" altLang="zh-CN" sz="1600" dirty="0"/>
              <a:t>Assumption: High-dimensional data often lies on or near a much lower dimensional, curved manifold.</a:t>
            </a:r>
          </a:p>
        </p:txBody>
      </p:sp>
      <p:cxnSp>
        <p:nvCxnSpPr>
          <p:cNvPr id="7" name="直接连接符 6"/>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851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79E35-180B-4421-9D6C-B1DAA0B612AD}"/>
              </a:ext>
            </a:extLst>
          </p:cNvPr>
          <p:cNvSpPr>
            <a:spLocks noGrp="1"/>
          </p:cNvSpPr>
          <p:nvPr>
            <p:ph type="title"/>
          </p:nvPr>
        </p:nvSpPr>
        <p:spPr/>
        <p:txBody>
          <a:bodyPr>
            <a:normAutofit/>
          </a:bodyPr>
          <a:lstStyle/>
          <a:p>
            <a:r>
              <a:rPr lang="en-US" altLang="zh-CN" sz="3600" dirty="0"/>
              <a:t>ISOMAP Embedding</a:t>
            </a:r>
            <a:endParaRPr lang="zh-CN" altLang="en-US" sz="3600" dirty="0"/>
          </a:p>
        </p:txBody>
      </p:sp>
      <p:sp>
        <p:nvSpPr>
          <p:cNvPr id="3" name="内容占位符 2">
            <a:extLst>
              <a:ext uri="{FF2B5EF4-FFF2-40B4-BE49-F238E27FC236}">
                <a16:creationId xmlns:a16="http://schemas.microsoft.com/office/drawing/2014/main" id="{A6B865D3-6ED9-40F4-A435-9A0E6E4BDBA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F72A118-F467-44FF-B082-4050834D7D38}"/>
              </a:ext>
            </a:extLst>
          </p:cNvPr>
          <p:cNvPicPr>
            <a:picLocks noChangeAspect="1"/>
          </p:cNvPicPr>
          <p:nvPr/>
        </p:nvPicPr>
        <p:blipFill>
          <a:blip r:embed="rId2"/>
          <a:stretch>
            <a:fillRect/>
          </a:stretch>
        </p:blipFill>
        <p:spPr>
          <a:xfrm>
            <a:off x="1187624" y="1556792"/>
            <a:ext cx="6370440" cy="4973322"/>
          </a:xfrm>
          <a:prstGeom prst="rect">
            <a:avLst/>
          </a:prstGeom>
        </p:spPr>
      </p:pic>
    </p:spTree>
    <p:extLst>
      <p:ext uri="{BB962C8B-B14F-4D97-AF65-F5344CB8AC3E}">
        <p14:creationId xmlns:p14="http://schemas.microsoft.com/office/powerpoint/2010/main" val="3607783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Stochastic Neighborhood Embedding</a:t>
            </a:r>
            <a:endParaRPr lang="zh-CN" altLang="en-US" sz="3600" b="1" dirty="0"/>
          </a:p>
        </p:txBody>
      </p:sp>
      <p:sp>
        <p:nvSpPr>
          <p:cNvPr id="3" name="内容占位符 2"/>
          <p:cNvSpPr>
            <a:spLocks noGrp="1"/>
          </p:cNvSpPr>
          <p:nvPr>
            <p:ph idx="1"/>
          </p:nvPr>
        </p:nvSpPr>
        <p:spPr/>
        <p:txBody>
          <a:bodyPr/>
          <a:lstStyle/>
          <a:p>
            <a:r>
              <a:rPr lang="en-US" altLang="zh-CN" sz="2400" dirty="0"/>
              <a:t>A probabilistic version of local MDS</a:t>
            </a:r>
          </a:p>
          <a:p>
            <a:pPr lvl="1"/>
            <a:r>
              <a:rPr lang="en-US" altLang="zh-CN" sz="2000" dirty="0"/>
              <a:t>more important to get local distances right  than non-local ones</a:t>
            </a:r>
          </a:p>
          <a:p>
            <a:pPr lvl="1"/>
            <a:r>
              <a:rPr lang="en-US" altLang="zh-CN" sz="2000" dirty="0"/>
              <a:t>has a probabilistic way of deciding if a pairwise distance is </a:t>
            </a:r>
            <a:r>
              <a:rPr lang="ja-JP" altLang="en-US" sz="2000" dirty="0"/>
              <a:t>“</a:t>
            </a:r>
            <a:r>
              <a:rPr lang="en-US" altLang="ja-JP" sz="2000" dirty="0"/>
              <a:t>local</a:t>
            </a:r>
            <a:r>
              <a:rPr lang="ja-JP" altLang="en-US" sz="2000" dirty="0"/>
              <a:t>”</a:t>
            </a:r>
            <a:r>
              <a:rPr lang="en-US" altLang="ja-JP" sz="2000" dirty="0"/>
              <a:t>. </a:t>
            </a:r>
            <a:endParaRPr lang="en-US" altLang="zh-CN" sz="2000" dirty="0"/>
          </a:p>
          <a:p>
            <a:endParaRPr lang="en-US" altLang="zh-CN" sz="2400" dirty="0"/>
          </a:p>
          <a:p>
            <a:pPr lvl="1"/>
            <a:endParaRPr lang="zh-CN" altLang="en-US" dirty="0"/>
          </a:p>
        </p:txBody>
      </p:sp>
      <p:sp>
        <p:nvSpPr>
          <p:cNvPr id="9" name="Oval 4"/>
          <p:cNvSpPr>
            <a:spLocks noChangeArrowheads="1"/>
          </p:cNvSpPr>
          <p:nvPr/>
        </p:nvSpPr>
        <p:spPr bwMode="auto">
          <a:xfrm>
            <a:off x="1318575" y="4416862"/>
            <a:ext cx="1655763" cy="1655762"/>
          </a:xfrm>
          <a:prstGeom prst="ellipse">
            <a:avLst/>
          </a:prstGeom>
          <a:solidFill>
            <a:schemeClr val="bg1"/>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p>
        </p:txBody>
      </p:sp>
      <p:sp>
        <p:nvSpPr>
          <p:cNvPr id="10" name="Oval 5"/>
          <p:cNvSpPr>
            <a:spLocks noChangeArrowheads="1"/>
          </p:cNvSpPr>
          <p:nvPr/>
        </p:nvSpPr>
        <p:spPr bwMode="auto">
          <a:xfrm>
            <a:off x="1750375" y="56392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1" name="Oval 6"/>
          <p:cNvSpPr>
            <a:spLocks noChangeArrowheads="1"/>
          </p:cNvSpPr>
          <p:nvPr/>
        </p:nvSpPr>
        <p:spPr bwMode="auto">
          <a:xfrm>
            <a:off x="1891663" y="47756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2" name="Oval 7"/>
          <p:cNvSpPr>
            <a:spLocks noChangeArrowheads="1"/>
          </p:cNvSpPr>
          <p:nvPr/>
        </p:nvSpPr>
        <p:spPr bwMode="auto">
          <a:xfrm>
            <a:off x="1421763" y="3839012"/>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3" name="Oval 8"/>
          <p:cNvSpPr>
            <a:spLocks noChangeArrowheads="1"/>
          </p:cNvSpPr>
          <p:nvPr/>
        </p:nvSpPr>
        <p:spPr bwMode="auto">
          <a:xfrm>
            <a:off x="2109150" y="5207437"/>
            <a:ext cx="73025" cy="71437"/>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4" name="Oval 9"/>
          <p:cNvSpPr>
            <a:spLocks noChangeArrowheads="1"/>
          </p:cNvSpPr>
          <p:nvPr/>
        </p:nvSpPr>
        <p:spPr bwMode="auto">
          <a:xfrm>
            <a:off x="740725" y="49915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5" name="Oval 10"/>
          <p:cNvSpPr>
            <a:spLocks noChangeArrowheads="1"/>
          </p:cNvSpPr>
          <p:nvPr/>
        </p:nvSpPr>
        <p:spPr bwMode="auto">
          <a:xfrm>
            <a:off x="958213" y="54233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6" name="Oval 11"/>
          <p:cNvSpPr>
            <a:spLocks noChangeArrowheads="1"/>
          </p:cNvSpPr>
          <p:nvPr/>
        </p:nvSpPr>
        <p:spPr bwMode="auto">
          <a:xfrm>
            <a:off x="3118800" y="52074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7" name="Oval 12"/>
          <p:cNvSpPr>
            <a:spLocks noChangeArrowheads="1"/>
          </p:cNvSpPr>
          <p:nvPr/>
        </p:nvSpPr>
        <p:spPr bwMode="auto">
          <a:xfrm>
            <a:off x="3982400" y="3407212"/>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8" name="Oval 13"/>
          <p:cNvSpPr>
            <a:spLocks noChangeArrowheads="1"/>
          </p:cNvSpPr>
          <p:nvPr/>
        </p:nvSpPr>
        <p:spPr bwMode="auto">
          <a:xfrm>
            <a:off x="2972750" y="39120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9" name="Text Box 14"/>
          <p:cNvSpPr txBox="1">
            <a:spLocks noChangeArrowheads="1"/>
          </p:cNvSpPr>
          <p:nvPr/>
        </p:nvSpPr>
        <p:spPr bwMode="auto">
          <a:xfrm>
            <a:off x="866138" y="3065899"/>
            <a:ext cx="2084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2400"/>
              <a:t>High-D Space</a:t>
            </a:r>
          </a:p>
        </p:txBody>
      </p:sp>
      <p:sp>
        <p:nvSpPr>
          <p:cNvPr id="20" name="Rectangle 15"/>
          <p:cNvSpPr>
            <a:spLocks noChangeArrowheads="1"/>
          </p:cNvSpPr>
          <p:nvPr/>
        </p:nvSpPr>
        <p:spPr bwMode="auto">
          <a:xfrm>
            <a:off x="453388" y="2938899"/>
            <a:ext cx="3887787" cy="3384550"/>
          </a:xfrm>
          <a:prstGeom prst="rect">
            <a:avLst/>
          </a:prstGeom>
          <a:solidFill>
            <a:srgbClr val="FFFF00">
              <a:alpha val="10196"/>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1" name="Text Box 16"/>
          <p:cNvSpPr txBox="1">
            <a:spLocks noChangeArrowheads="1"/>
          </p:cNvSpPr>
          <p:nvPr/>
        </p:nvSpPr>
        <p:spPr bwMode="auto">
          <a:xfrm>
            <a:off x="2090100" y="5008999"/>
            <a:ext cx="3063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FF0000"/>
                </a:solidFill>
                <a:latin typeface="Monotype Corsiva" panose="03010101010201010101" pitchFamily="66" charset="0"/>
              </a:rPr>
              <a:t>i</a:t>
            </a:r>
          </a:p>
        </p:txBody>
      </p:sp>
      <p:sp>
        <p:nvSpPr>
          <p:cNvPr id="22" name="Text Box 17"/>
          <p:cNvSpPr txBox="1">
            <a:spLocks noChangeArrowheads="1"/>
          </p:cNvSpPr>
          <p:nvPr/>
        </p:nvSpPr>
        <p:spPr bwMode="auto">
          <a:xfrm>
            <a:off x="2953700" y="3756462"/>
            <a:ext cx="284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i="1">
                <a:latin typeface="Monotype Corsiva" panose="03010101010201010101" pitchFamily="66" charset="0"/>
              </a:rPr>
              <a:t>j</a:t>
            </a:r>
          </a:p>
        </p:txBody>
      </p:sp>
      <p:sp>
        <p:nvSpPr>
          <p:cNvPr id="23" name="Text Box 18"/>
          <p:cNvSpPr txBox="1">
            <a:spLocks noChangeArrowheads="1"/>
          </p:cNvSpPr>
          <p:nvPr/>
        </p:nvSpPr>
        <p:spPr bwMode="auto">
          <a:xfrm>
            <a:off x="1426525" y="3839012"/>
            <a:ext cx="415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3200" i="1">
                <a:latin typeface="Book Antiqua" panose="02040602050305030304" pitchFamily="18" charset="0"/>
              </a:rPr>
              <a:t>k</a:t>
            </a:r>
          </a:p>
        </p:txBody>
      </p:sp>
      <p:sp>
        <p:nvSpPr>
          <p:cNvPr id="24" name="Oval 19"/>
          <p:cNvSpPr>
            <a:spLocks noChangeArrowheads="1"/>
          </p:cNvSpPr>
          <p:nvPr/>
        </p:nvSpPr>
        <p:spPr bwMode="auto">
          <a:xfrm>
            <a:off x="3190238" y="3551674"/>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5" name="Oval 20"/>
          <p:cNvSpPr>
            <a:spLocks noChangeArrowheads="1"/>
          </p:cNvSpPr>
          <p:nvPr/>
        </p:nvSpPr>
        <p:spPr bwMode="auto">
          <a:xfrm>
            <a:off x="3406138" y="6072624"/>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6" name="Oval 21"/>
          <p:cNvSpPr>
            <a:spLocks noChangeArrowheads="1"/>
          </p:cNvSpPr>
          <p:nvPr/>
        </p:nvSpPr>
        <p:spPr bwMode="auto">
          <a:xfrm>
            <a:off x="2182175" y="6215499"/>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7" name="Oval 22"/>
          <p:cNvSpPr>
            <a:spLocks noChangeArrowheads="1"/>
          </p:cNvSpPr>
          <p:nvPr/>
        </p:nvSpPr>
        <p:spPr bwMode="auto">
          <a:xfrm>
            <a:off x="3837938" y="4631174"/>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8" name="Oval 23"/>
          <p:cNvSpPr>
            <a:spLocks noChangeArrowheads="1"/>
          </p:cNvSpPr>
          <p:nvPr/>
        </p:nvSpPr>
        <p:spPr bwMode="auto">
          <a:xfrm>
            <a:off x="742313" y="3696137"/>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graphicFrame>
        <p:nvGraphicFramePr>
          <p:cNvPr id="29" name="Object 24"/>
          <p:cNvGraphicFramePr>
            <a:graphicFrameLocks noChangeAspect="1"/>
          </p:cNvGraphicFramePr>
          <p:nvPr/>
        </p:nvGraphicFramePr>
        <p:xfrm>
          <a:off x="4932363" y="4586288"/>
          <a:ext cx="3197225" cy="1906587"/>
        </p:xfrm>
        <a:graphic>
          <a:graphicData uri="http://schemas.openxmlformats.org/presentationml/2006/ole">
            <mc:AlternateContent xmlns:mc="http://schemas.openxmlformats.org/markup-compatibility/2006">
              <mc:Choice xmlns:v="urn:schemas-microsoft-com:vml" Requires="v">
                <p:oleObj name="Equation" r:id="rId2" imgW="1384300" imgH="825500" progId="Equation.3">
                  <p:embed/>
                </p:oleObj>
              </mc:Choice>
              <mc:Fallback>
                <p:oleObj name="Equation" r:id="rId2" imgW="1384300" imgH="825500" progId="Equation.3">
                  <p:embed/>
                  <p:pic>
                    <p:nvPicPr>
                      <p:cNvPr id="29" name="Object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4586288"/>
                        <a:ext cx="3197225" cy="190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 name="Text Box 25"/>
          <p:cNvSpPr txBox="1">
            <a:spLocks noChangeArrowheads="1"/>
          </p:cNvSpPr>
          <p:nvPr/>
        </p:nvSpPr>
        <p:spPr bwMode="auto">
          <a:xfrm>
            <a:off x="5046683" y="3590434"/>
            <a:ext cx="28082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2000" dirty="0">
                <a:solidFill>
                  <a:srgbClr val="3333CC"/>
                </a:solidFill>
              </a:rPr>
              <a:t>probability of picking j </a:t>
            </a:r>
            <a:r>
              <a:rPr lang="en-US" altLang="zh-CN" sz="2000" dirty="0">
                <a:solidFill>
                  <a:srgbClr val="009900"/>
                </a:solidFill>
              </a:rPr>
              <a:t>given</a:t>
            </a:r>
            <a:r>
              <a:rPr lang="en-US" altLang="zh-CN" sz="2000" dirty="0">
                <a:solidFill>
                  <a:srgbClr val="3333CC"/>
                </a:solidFill>
              </a:rPr>
              <a:t> that you start at </a:t>
            </a:r>
            <a:r>
              <a:rPr lang="en-US" altLang="zh-CN" sz="2000" dirty="0" err="1">
                <a:solidFill>
                  <a:srgbClr val="3333CC"/>
                </a:solidFill>
              </a:rPr>
              <a:t>i</a:t>
            </a:r>
            <a:endParaRPr lang="en-US" altLang="zh-CN" sz="2000" dirty="0">
              <a:solidFill>
                <a:srgbClr val="3333CC"/>
              </a:solidFill>
            </a:endParaRPr>
          </a:p>
        </p:txBody>
      </p:sp>
      <p:sp>
        <p:nvSpPr>
          <p:cNvPr id="31" name="AutoShape 26"/>
          <p:cNvSpPr>
            <a:spLocks noChangeArrowheads="1"/>
          </p:cNvSpPr>
          <p:nvPr/>
        </p:nvSpPr>
        <p:spPr bwMode="auto">
          <a:xfrm rot="10800000">
            <a:off x="5197903" y="4397812"/>
            <a:ext cx="244475" cy="870014"/>
          </a:xfrm>
          <a:prstGeom prst="upArrow">
            <a:avLst>
              <a:gd name="adj1" fmla="val 33269"/>
              <a:gd name="adj2" fmla="val 80800"/>
            </a:avLst>
          </a:prstGeom>
          <a:solidFill>
            <a:srgbClr val="3333CC"/>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cxnSp>
        <p:nvCxnSpPr>
          <p:cNvPr id="32" name="直接连接符 31"/>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26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2228" y="4509120"/>
            <a:ext cx="1576089" cy="1576089"/>
          </a:xfrm>
          <a:prstGeom prst="rect">
            <a:avLst/>
          </a:prstGeom>
        </p:spPr>
      </p:pic>
      <p:sp>
        <p:nvSpPr>
          <p:cNvPr id="2" name="标题 1"/>
          <p:cNvSpPr>
            <a:spLocks noGrp="1"/>
          </p:cNvSpPr>
          <p:nvPr>
            <p:ph type="title"/>
          </p:nvPr>
        </p:nvSpPr>
        <p:spPr/>
        <p:txBody>
          <a:bodyPr>
            <a:normAutofit/>
          </a:bodyPr>
          <a:lstStyle/>
          <a:p>
            <a:r>
              <a:rPr lang="en-US" sz="3600" b="1" dirty="0"/>
              <a:t>Research Highlights</a:t>
            </a:r>
            <a:endParaRPr lang="en-US" sz="3600" dirty="0"/>
          </a:p>
        </p:txBody>
      </p:sp>
      <p:sp>
        <p:nvSpPr>
          <p:cNvPr id="3" name="内容占位符 2"/>
          <p:cNvSpPr>
            <a:spLocks noGrp="1"/>
          </p:cNvSpPr>
          <p:nvPr>
            <p:ph idx="1"/>
          </p:nvPr>
        </p:nvSpPr>
        <p:spPr>
          <a:xfrm>
            <a:off x="457200" y="1412776"/>
            <a:ext cx="8229600" cy="4525963"/>
          </a:xfrm>
        </p:spPr>
        <p:txBody>
          <a:bodyPr>
            <a:normAutofit/>
          </a:bodyPr>
          <a:lstStyle/>
          <a:p>
            <a:r>
              <a:rPr lang="en-US" sz="2800" b="1" dirty="0">
                <a:latin typeface="+mj-lt"/>
              </a:rPr>
              <a:t>Sparse Learning in Bioinformatics</a:t>
            </a:r>
          </a:p>
          <a:p>
            <a:pPr lvl="1"/>
            <a:r>
              <a:rPr lang="en-US" sz="1800" dirty="0">
                <a:latin typeface="+mj-lt"/>
              </a:rPr>
              <a:t>Sparse multitask learning  &amp; cell cycle analysis </a:t>
            </a:r>
            <a:r>
              <a:rPr lang="en-US" sz="1700" b="1" dirty="0">
                <a:solidFill>
                  <a:srgbClr val="0000FF"/>
                </a:solidFill>
                <a:latin typeface="+mj-lt"/>
              </a:rPr>
              <a:t>[</a:t>
            </a:r>
            <a:r>
              <a:rPr lang="en-US" sz="1700" b="1" i="1" dirty="0">
                <a:solidFill>
                  <a:srgbClr val="0000FF"/>
                </a:solidFill>
                <a:latin typeface="+mj-lt"/>
              </a:rPr>
              <a:t>ISMB Bioinformatics </a:t>
            </a:r>
            <a:r>
              <a:rPr lang="en-US" sz="1700" b="1" dirty="0">
                <a:solidFill>
                  <a:srgbClr val="0000FF"/>
                </a:solidFill>
                <a:latin typeface="+mj-lt"/>
              </a:rPr>
              <a:t>2010]</a:t>
            </a:r>
          </a:p>
          <a:p>
            <a:pPr lvl="1"/>
            <a:endParaRPr lang="en-US" sz="2000" dirty="0">
              <a:latin typeface="+mj-lt"/>
            </a:endParaRPr>
          </a:p>
          <a:p>
            <a:pPr lvl="1"/>
            <a:endParaRPr lang="en-US" sz="2000" dirty="0">
              <a:latin typeface="+mj-lt"/>
            </a:endParaRPr>
          </a:p>
          <a:p>
            <a:pPr lvl="1"/>
            <a:endParaRPr lang="en-US" sz="2000" dirty="0">
              <a:latin typeface="+mj-lt"/>
            </a:endParaRPr>
          </a:p>
          <a:p>
            <a:pPr lvl="1"/>
            <a:endParaRPr lang="en-US" sz="2000" dirty="0">
              <a:latin typeface="+mj-lt"/>
            </a:endParaRPr>
          </a:p>
          <a:p>
            <a:pPr marL="457200" lvl="1" indent="0">
              <a:buNone/>
            </a:pPr>
            <a:endParaRPr lang="en-US" sz="2000" dirty="0">
              <a:latin typeface="+mj-lt"/>
            </a:endParaRPr>
          </a:p>
          <a:p>
            <a:pPr lvl="1"/>
            <a:r>
              <a:rPr lang="en-US" sz="1800" dirty="0">
                <a:latin typeface="+mj-lt"/>
              </a:rPr>
              <a:t>Annealed </a:t>
            </a:r>
            <a:r>
              <a:rPr lang="en-US" altLang="zh-CN" sz="1800" dirty="0">
                <a:solidFill>
                  <a:srgbClr val="000000"/>
                </a:solidFill>
                <a:latin typeface="+mj-lt"/>
                <a:ea typeface="宋体" pitchFamily="2" charset="-122"/>
              </a:rPr>
              <a:t>adaptive shrinking &amp; </a:t>
            </a:r>
            <a:r>
              <a:rPr lang="en-US" altLang="zh-CN" sz="1800" dirty="0" err="1">
                <a:solidFill>
                  <a:srgbClr val="000000"/>
                </a:solidFill>
                <a:latin typeface="+mj-lt"/>
                <a:ea typeface="宋体" pitchFamily="2" charset="-122"/>
              </a:rPr>
              <a:t>eQTL</a:t>
            </a:r>
            <a:r>
              <a:rPr lang="en-US" altLang="zh-CN" sz="1800" dirty="0">
                <a:solidFill>
                  <a:srgbClr val="000000"/>
                </a:solidFill>
                <a:latin typeface="+mj-lt"/>
                <a:ea typeface="宋体" pitchFamily="2" charset="-122"/>
              </a:rPr>
              <a:t> analysis </a:t>
            </a:r>
            <a:r>
              <a:rPr lang="en-US" altLang="zh-CN" sz="1700" b="1" dirty="0">
                <a:solidFill>
                  <a:srgbClr val="0000FF"/>
                </a:solidFill>
                <a:latin typeface="+mj-lt"/>
                <a:ea typeface="宋体" pitchFamily="2" charset="-122"/>
              </a:rPr>
              <a:t>[</a:t>
            </a:r>
            <a:r>
              <a:rPr lang="en-US" altLang="zh-CN" sz="1700" b="1" i="1" dirty="0">
                <a:solidFill>
                  <a:srgbClr val="0000FF"/>
                </a:solidFill>
                <a:latin typeface="+mj-lt"/>
                <a:ea typeface="宋体" pitchFamily="2" charset="-122"/>
              </a:rPr>
              <a:t>KDD </a:t>
            </a:r>
            <a:r>
              <a:rPr lang="en-US" altLang="zh-CN" sz="1700" b="1" dirty="0">
                <a:solidFill>
                  <a:srgbClr val="0000FF"/>
                </a:solidFill>
                <a:latin typeface="+mj-lt"/>
                <a:ea typeface="宋体" pitchFamily="2" charset="-122"/>
              </a:rPr>
              <a:t>2016]</a:t>
            </a:r>
            <a:endParaRPr lang="en-US" sz="1700" b="1" dirty="0">
              <a:solidFill>
                <a:srgbClr val="0000FF"/>
              </a:solidFill>
              <a:latin typeface="+mj-lt"/>
            </a:endParaRPr>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936" y="2569049"/>
            <a:ext cx="1704817" cy="1424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4" descr="cellcycle3.jpg"/>
          <p:cNvPicPr>
            <a:picLocks noChangeAspect="1"/>
          </p:cNvPicPr>
          <p:nvPr/>
        </p:nvPicPr>
        <p:blipFill>
          <a:blip r:embed="rId4" cstate="print"/>
          <a:stretch>
            <a:fillRect/>
          </a:stretch>
        </p:blipFill>
        <p:spPr>
          <a:xfrm>
            <a:off x="5799496" y="2466970"/>
            <a:ext cx="1796840" cy="1538094"/>
          </a:xfrm>
          <a:prstGeom prst="rect">
            <a:avLst/>
          </a:prstGeom>
        </p:spPr>
      </p:pic>
      <p:pic>
        <p:nvPicPr>
          <p:cNvPr id="11" name="Picture 8" descr="Parvin.185.fig.1.eps"/>
          <p:cNvPicPr>
            <a:picLocks noChangeAspect="1"/>
          </p:cNvPicPr>
          <p:nvPr/>
        </p:nvPicPr>
        <p:blipFill>
          <a:blip r:embed="rId5" cstate="print"/>
          <a:stretch>
            <a:fillRect/>
          </a:stretch>
        </p:blipFill>
        <p:spPr>
          <a:xfrm>
            <a:off x="971601" y="2541727"/>
            <a:ext cx="2849686" cy="1252743"/>
          </a:xfrm>
          <a:prstGeom prst="rect">
            <a:avLst/>
          </a:prstGeom>
        </p:spPr>
      </p:pic>
      <p:pic>
        <p:nvPicPr>
          <p:cNvPr id="9933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0607" y="4641031"/>
            <a:ext cx="2911127" cy="65613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93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1221" y="4515190"/>
            <a:ext cx="1628480" cy="1514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descr="http://202.106.125.14:1168/imagesdb/image/t1/figure/KY04722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12277" y="5364386"/>
            <a:ext cx="936014" cy="6095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202.106.125.14:1168/imagesdb/image/t1/figure/KY047217.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98162" y="5371066"/>
            <a:ext cx="936015" cy="6117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202.106.125.14:1168/imagesdb/image/t1/figure/KY04721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87389" y="5364386"/>
            <a:ext cx="936015" cy="61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970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Stochastic Neighborhood Embedding</a:t>
            </a:r>
            <a:endParaRPr lang="zh-CN" altLang="en-US" sz="3600" dirty="0"/>
          </a:p>
        </p:txBody>
      </p:sp>
      <p:sp>
        <p:nvSpPr>
          <p:cNvPr id="3" name="内容占位符 2"/>
          <p:cNvSpPr>
            <a:spLocks noGrp="1"/>
          </p:cNvSpPr>
          <p:nvPr>
            <p:ph idx="1"/>
          </p:nvPr>
        </p:nvSpPr>
        <p:spPr/>
        <p:txBody>
          <a:bodyPr/>
          <a:lstStyle/>
          <a:p>
            <a:r>
              <a:rPr lang="en-US" altLang="zh-CN" sz="2400" dirty="0"/>
              <a:t>Give each data point a location in the low- dimensional space</a:t>
            </a:r>
            <a:r>
              <a:rPr lang="en-US" altLang="zh-CN" dirty="0"/>
              <a:t>.</a:t>
            </a:r>
          </a:p>
          <a:p>
            <a:pPr lvl="1"/>
            <a:r>
              <a:rPr lang="en-US" altLang="zh-CN" sz="2000" dirty="0"/>
              <a:t>Evaluate this representation by seeing how well the low-D probabilities model the high-D ones.</a:t>
            </a:r>
          </a:p>
          <a:p>
            <a:endParaRPr lang="zh-CN" altLang="en-US" dirty="0"/>
          </a:p>
        </p:txBody>
      </p:sp>
      <p:sp>
        <p:nvSpPr>
          <p:cNvPr id="24" name="Oval 4"/>
          <p:cNvSpPr>
            <a:spLocks noChangeArrowheads="1"/>
          </p:cNvSpPr>
          <p:nvPr/>
        </p:nvSpPr>
        <p:spPr bwMode="auto">
          <a:xfrm>
            <a:off x="1188715" y="4690765"/>
            <a:ext cx="1655763" cy="1655762"/>
          </a:xfrm>
          <a:prstGeom prst="ellipse">
            <a:avLst/>
          </a:prstGeom>
          <a:solidFill>
            <a:schemeClr val="bg1"/>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p>
        </p:txBody>
      </p:sp>
      <p:sp>
        <p:nvSpPr>
          <p:cNvPr id="25" name="Oval 5"/>
          <p:cNvSpPr>
            <a:spLocks noChangeArrowheads="1"/>
          </p:cNvSpPr>
          <p:nvPr/>
        </p:nvSpPr>
        <p:spPr bwMode="auto">
          <a:xfrm>
            <a:off x="1620515" y="59131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6" name="Oval 6"/>
          <p:cNvSpPr>
            <a:spLocks noChangeArrowheads="1"/>
          </p:cNvSpPr>
          <p:nvPr/>
        </p:nvSpPr>
        <p:spPr bwMode="auto">
          <a:xfrm>
            <a:off x="1761803" y="50495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7" name="Oval 7"/>
          <p:cNvSpPr>
            <a:spLocks noChangeArrowheads="1"/>
          </p:cNvSpPr>
          <p:nvPr/>
        </p:nvSpPr>
        <p:spPr bwMode="auto">
          <a:xfrm>
            <a:off x="1291903" y="4112915"/>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8" name="Oval 8"/>
          <p:cNvSpPr>
            <a:spLocks noChangeArrowheads="1"/>
          </p:cNvSpPr>
          <p:nvPr/>
        </p:nvSpPr>
        <p:spPr bwMode="auto">
          <a:xfrm>
            <a:off x="1979290" y="5481340"/>
            <a:ext cx="73025" cy="71437"/>
          </a:xfrm>
          <a:prstGeom prst="ellipse">
            <a:avLst/>
          </a:prstGeom>
          <a:solidFill>
            <a:srgbClr val="FF0000"/>
          </a:solidFill>
          <a:ln w="9525">
            <a:solidFill>
              <a:srgbClr val="FF0000"/>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29" name="Oval 9"/>
          <p:cNvSpPr>
            <a:spLocks noChangeArrowheads="1"/>
          </p:cNvSpPr>
          <p:nvPr/>
        </p:nvSpPr>
        <p:spPr bwMode="auto">
          <a:xfrm>
            <a:off x="610865" y="52654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0" name="Oval 10"/>
          <p:cNvSpPr>
            <a:spLocks noChangeArrowheads="1"/>
          </p:cNvSpPr>
          <p:nvPr/>
        </p:nvSpPr>
        <p:spPr bwMode="auto">
          <a:xfrm>
            <a:off x="828353" y="56972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1" name="Oval 11"/>
          <p:cNvSpPr>
            <a:spLocks noChangeArrowheads="1"/>
          </p:cNvSpPr>
          <p:nvPr/>
        </p:nvSpPr>
        <p:spPr bwMode="auto">
          <a:xfrm>
            <a:off x="2988940" y="54813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2" name="Oval 12"/>
          <p:cNvSpPr>
            <a:spLocks noChangeArrowheads="1"/>
          </p:cNvSpPr>
          <p:nvPr/>
        </p:nvSpPr>
        <p:spPr bwMode="auto">
          <a:xfrm>
            <a:off x="3852540" y="3681115"/>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3" name="Oval 13"/>
          <p:cNvSpPr>
            <a:spLocks noChangeArrowheads="1"/>
          </p:cNvSpPr>
          <p:nvPr/>
        </p:nvSpPr>
        <p:spPr bwMode="auto">
          <a:xfrm>
            <a:off x="2842890" y="41859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4" name="Text Box 14"/>
          <p:cNvSpPr txBox="1">
            <a:spLocks noChangeArrowheads="1"/>
          </p:cNvSpPr>
          <p:nvPr/>
        </p:nvSpPr>
        <p:spPr bwMode="auto">
          <a:xfrm>
            <a:off x="736278" y="3339802"/>
            <a:ext cx="2084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2400"/>
              <a:t>High-D Space</a:t>
            </a:r>
          </a:p>
        </p:txBody>
      </p:sp>
      <p:sp>
        <p:nvSpPr>
          <p:cNvPr id="35" name="Rectangle 15"/>
          <p:cNvSpPr>
            <a:spLocks noChangeArrowheads="1"/>
          </p:cNvSpPr>
          <p:nvPr/>
        </p:nvSpPr>
        <p:spPr bwMode="auto">
          <a:xfrm>
            <a:off x="323528" y="3212802"/>
            <a:ext cx="3887787" cy="3384550"/>
          </a:xfrm>
          <a:prstGeom prst="rect">
            <a:avLst/>
          </a:prstGeom>
          <a:solidFill>
            <a:srgbClr val="FFFF00">
              <a:alpha val="10196"/>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36" name="Text Box 16"/>
          <p:cNvSpPr txBox="1">
            <a:spLocks noChangeArrowheads="1"/>
          </p:cNvSpPr>
          <p:nvPr/>
        </p:nvSpPr>
        <p:spPr bwMode="auto">
          <a:xfrm>
            <a:off x="1960240" y="5282902"/>
            <a:ext cx="3063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FF0000"/>
                </a:solidFill>
                <a:latin typeface="Monotype Corsiva" panose="03010101010201010101" pitchFamily="66" charset="0"/>
              </a:rPr>
              <a:t>i</a:t>
            </a:r>
          </a:p>
        </p:txBody>
      </p:sp>
      <p:sp>
        <p:nvSpPr>
          <p:cNvPr id="37" name="Text Box 17"/>
          <p:cNvSpPr txBox="1">
            <a:spLocks noChangeArrowheads="1"/>
          </p:cNvSpPr>
          <p:nvPr/>
        </p:nvSpPr>
        <p:spPr bwMode="auto">
          <a:xfrm>
            <a:off x="2823840" y="4030365"/>
            <a:ext cx="284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i="1">
                <a:latin typeface="Monotype Corsiva" panose="03010101010201010101" pitchFamily="66" charset="0"/>
              </a:rPr>
              <a:t>j</a:t>
            </a:r>
          </a:p>
        </p:txBody>
      </p:sp>
      <p:sp>
        <p:nvSpPr>
          <p:cNvPr id="38" name="Text Box 18"/>
          <p:cNvSpPr txBox="1">
            <a:spLocks noChangeArrowheads="1"/>
          </p:cNvSpPr>
          <p:nvPr/>
        </p:nvSpPr>
        <p:spPr bwMode="auto">
          <a:xfrm>
            <a:off x="1296665" y="4112915"/>
            <a:ext cx="415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3200" i="1">
                <a:latin typeface="Book Antiqua" panose="02040602050305030304" pitchFamily="18" charset="0"/>
              </a:rPr>
              <a:t>k</a:t>
            </a:r>
          </a:p>
        </p:txBody>
      </p:sp>
      <p:sp>
        <p:nvSpPr>
          <p:cNvPr id="39" name="Oval 19"/>
          <p:cNvSpPr>
            <a:spLocks noChangeArrowheads="1"/>
          </p:cNvSpPr>
          <p:nvPr/>
        </p:nvSpPr>
        <p:spPr bwMode="auto">
          <a:xfrm>
            <a:off x="3060378" y="3825577"/>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40" name="Oval 20"/>
          <p:cNvSpPr>
            <a:spLocks noChangeArrowheads="1"/>
          </p:cNvSpPr>
          <p:nvPr/>
        </p:nvSpPr>
        <p:spPr bwMode="auto">
          <a:xfrm>
            <a:off x="3276278" y="6346527"/>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41" name="Oval 21"/>
          <p:cNvSpPr>
            <a:spLocks noChangeArrowheads="1"/>
          </p:cNvSpPr>
          <p:nvPr/>
        </p:nvSpPr>
        <p:spPr bwMode="auto">
          <a:xfrm>
            <a:off x="2052315" y="6489402"/>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42" name="Oval 22"/>
          <p:cNvSpPr>
            <a:spLocks noChangeArrowheads="1"/>
          </p:cNvSpPr>
          <p:nvPr/>
        </p:nvSpPr>
        <p:spPr bwMode="auto">
          <a:xfrm>
            <a:off x="3708078" y="4905077"/>
            <a:ext cx="73025" cy="71438"/>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43" name="Oval 23"/>
          <p:cNvSpPr>
            <a:spLocks noChangeArrowheads="1"/>
          </p:cNvSpPr>
          <p:nvPr/>
        </p:nvSpPr>
        <p:spPr bwMode="auto">
          <a:xfrm>
            <a:off x="612453" y="3970040"/>
            <a:ext cx="73025" cy="71437"/>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graphicFrame>
        <p:nvGraphicFramePr>
          <p:cNvPr id="44" name="Object 23"/>
          <p:cNvGraphicFramePr>
            <a:graphicFrameLocks noChangeAspect="1"/>
          </p:cNvGraphicFramePr>
          <p:nvPr/>
        </p:nvGraphicFramePr>
        <p:xfrm>
          <a:off x="5434171" y="4311848"/>
          <a:ext cx="2944813" cy="2106612"/>
        </p:xfrm>
        <a:graphic>
          <a:graphicData uri="http://schemas.openxmlformats.org/presentationml/2006/ole">
            <mc:AlternateContent xmlns:mc="http://schemas.openxmlformats.org/markup-compatibility/2006">
              <mc:Choice xmlns:v="urn:schemas-microsoft-com:vml" Requires="v">
                <p:oleObj name="Equation" r:id="rId2" imgW="1028700" imgH="736600" progId="Equation.3">
                  <p:embed/>
                </p:oleObj>
              </mc:Choice>
              <mc:Fallback>
                <p:oleObj name="Equation" r:id="rId2" imgW="1028700" imgH="736600" progId="Equation.3">
                  <p:embed/>
                  <p:pic>
                    <p:nvPicPr>
                      <p:cNvPr id="44"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171" y="4311848"/>
                        <a:ext cx="2944813" cy="2106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 name="Text Box 25"/>
          <p:cNvSpPr txBox="1">
            <a:spLocks noChangeArrowheads="1"/>
          </p:cNvSpPr>
          <p:nvPr/>
        </p:nvSpPr>
        <p:spPr bwMode="auto">
          <a:xfrm>
            <a:off x="4857018" y="3261114"/>
            <a:ext cx="28082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2000" dirty="0">
                <a:solidFill>
                  <a:srgbClr val="3333CC"/>
                </a:solidFill>
              </a:rPr>
              <a:t>probability of picking j </a:t>
            </a:r>
            <a:r>
              <a:rPr lang="en-US" altLang="zh-CN" sz="2000" dirty="0">
                <a:solidFill>
                  <a:srgbClr val="009900"/>
                </a:solidFill>
              </a:rPr>
              <a:t>given</a:t>
            </a:r>
            <a:r>
              <a:rPr lang="en-US" altLang="zh-CN" sz="2000" dirty="0">
                <a:solidFill>
                  <a:srgbClr val="3333CC"/>
                </a:solidFill>
              </a:rPr>
              <a:t> that you start at </a:t>
            </a:r>
            <a:r>
              <a:rPr lang="en-US" altLang="zh-CN" sz="2000" dirty="0" err="1">
                <a:solidFill>
                  <a:srgbClr val="3333CC"/>
                </a:solidFill>
              </a:rPr>
              <a:t>i</a:t>
            </a:r>
            <a:endParaRPr lang="en-US" altLang="zh-CN" sz="2000" dirty="0">
              <a:solidFill>
                <a:srgbClr val="3333CC"/>
              </a:solidFill>
            </a:endParaRPr>
          </a:p>
        </p:txBody>
      </p:sp>
      <p:sp>
        <p:nvSpPr>
          <p:cNvPr id="46" name="AutoShape 26"/>
          <p:cNvSpPr>
            <a:spLocks noChangeArrowheads="1"/>
          </p:cNvSpPr>
          <p:nvPr/>
        </p:nvSpPr>
        <p:spPr bwMode="auto">
          <a:xfrm rot="10800000">
            <a:off x="5474643" y="4057352"/>
            <a:ext cx="244475" cy="919163"/>
          </a:xfrm>
          <a:prstGeom prst="upArrow">
            <a:avLst>
              <a:gd name="adj1" fmla="val 33269"/>
              <a:gd name="adj2" fmla="val 80800"/>
            </a:avLst>
          </a:prstGeom>
          <a:solidFill>
            <a:srgbClr val="3333CC"/>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cxnSp>
        <p:nvCxnSpPr>
          <p:cNvPr id="47" name="直接连接符 46"/>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931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The Cost Function</a:t>
            </a:r>
            <a:endParaRPr lang="zh-CN" altLang="en-US" sz="3600" b="1" dirty="0"/>
          </a:p>
        </p:txBody>
      </p:sp>
      <p:graphicFrame>
        <p:nvGraphicFramePr>
          <p:cNvPr id="4" name="Object 4"/>
          <p:cNvGraphicFramePr>
            <a:graphicFrameLocks noChangeAspect="1"/>
          </p:cNvGraphicFramePr>
          <p:nvPr/>
        </p:nvGraphicFramePr>
        <p:xfrm>
          <a:off x="831850" y="1592263"/>
          <a:ext cx="7156450" cy="1346200"/>
        </p:xfrm>
        <a:graphic>
          <a:graphicData uri="http://schemas.openxmlformats.org/presentationml/2006/ole">
            <mc:AlternateContent xmlns:mc="http://schemas.openxmlformats.org/markup-compatibility/2006">
              <mc:Choice xmlns:v="urn:schemas-microsoft-com:vml" Requires="v">
                <p:oleObj name="Equation" r:id="rId2" imgW="2565400" imgH="482600" progId="Equation.3">
                  <p:embed/>
                </p:oleObj>
              </mc:Choice>
              <mc:Fallback>
                <p:oleObj name="Equation" r:id="rId2" imgW="2565400" imgH="482600" progId="Equation.3">
                  <p:embed/>
                  <p:pic>
                    <p:nvPicPr>
                      <p:cNvPr id="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 y="1592263"/>
                        <a:ext cx="7156450"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 name="Rectangle 3"/>
          <p:cNvSpPr txBox="1">
            <a:spLocks noChangeArrowheads="1"/>
          </p:cNvSpPr>
          <p:nvPr/>
        </p:nvSpPr>
        <p:spPr>
          <a:xfrm>
            <a:off x="457200" y="3068638"/>
            <a:ext cx="8229600" cy="35290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altLang="zh-CN" sz="2400" dirty="0"/>
              <a:t>For points where </a:t>
            </a:r>
            <a:r>
              <a:rPr lang="en-US" altLang="zh-CN" sz="2400" dirty="0" err="1"/>
              <a:t>p</a:t>
            </a:r>
            <a:r>
              <a:rPr lang="en-US" altLang="zh-CN" sz="1800" dirty="0" err="1"/>
              <a:t>ij</a:t>
            </a:r>
            <a:r>
              <a:rPr lang="en-US" altLang="zh-CN" sz="2400" dirty="0"/>
              <a:t> is large and </a:t>
            </a:r>
            <a:r>
              <a:rPr lang="en-US" altLang="zh-CN" sz="2400" dirty="0" err="1"/>
              <a:t>q</a:t>
            </a:r>
            <a:r>
              <a:rPr lang="en-US" altLang="zh-CN" sz="1800" dirty="0" err="1"/>
              <a:t>ij</a:t>
            </a:r>
            <a:r>
              <a:rPr lang="en-US" altLang="zh-CN" sz="1800" dirty="0"/>
              <a:t> </a:t>
            </a:r>
            <a:r>
              <a:rPr lang="en-US" altLang="zh-CN" sz="2400" dirty="0"/>
              <a:t>is small we lose a lot.</a:t>
            </a:r>
          </a:p>
          <a:p>
            <a:pPr lvl="1">
              <a:lnSpc>
                <a:spcPct val="80000"/>
              </a:lnSpc>
            </a:pPr>
            <a:r>
              <a:rPr lang="en-US" altLang="zh-CN" sz="2000" dirty="0"/>
              <a:t>Nearby points in high-D really want to be nearby in low-D</a:t>
            </a:r>
          </a:p>
          <a:p>
            <a:pPr lvl="1">
              <a:lnSpc>
                <a:spcPct val="80000"/>
              </a:lnSpc>
            </a:pPr>
            <a:endParaRPr lang="en-US" altLang="zh-CN" sz="2400" dirty="0"/>
          </a:p>
          <a:p>
            <a:pPr>
              <a:lnSpc>
                <a:spcPct val="80000"/>
              </a:lnSpc>
            </a:pPr>
            <a:r>
              <a:rPr lang="en-US" altLang="zh-CN" sz="2400" dirty="0"/>
              <a:t>For points where </a:t>
            </a:r>
            <a:r>
              <a:rPr lang="en-US" altLang="zh-CN" sz="2400" dirty="0" err="1"/>
              <a:t>q</a:t>
            </a:r>
            <a:r>
              <a:rPr lang="en-US" altLang="zh-CN" sz="1800" dirty="0" err="1"/>
              <a:t>ij</a:t>
            </a:r>
            <a:r>
              <a:rPr lang="en-US" altLang="zh-CN" sz="2400" dirty="0"/>
              <a:t> is large and </a:t>
            </a:r>
            <a:r>
              <a:rPr lang="en-US" altLang="zh-CN" sz="2400" dirty="0" err="1"/>
              <a:t>p</a:t>
            </a:r>
            <a:r>
              <a:rPr lang="en-US" altLang="zh-CN" sz="1800" dirty="0" err="1"/>
              <a:t>ij</a:t>
            </a:r>
            <a:r>
              <a:rPr lang="en-US" altLang="zh-CN" sz="2400" dirty="0"/>
              <a:t> is small we lose a little because we waste some of the probability mass in the Q</a:t>
            </a:r>
            <a:r>
              <a:rPr lang="en-US" altLang="zh-CN" sz="1800" dirty="0"/>
              <a:t>i</a:t>
            </a:r>
            <a:r>
              <a:rPr lang="en-US" altLang="zh-CN" sz="2400" dirty="0"/>
              <a:t> distribution.</a:t>
            </a:r>
          </a:p>
          <a:p>
            <a:pPr lvl="1">
              <a:lnSpc>
                <a:spcPct val="80000"/>
              </a:lnSpc>
            </a:pPr>
            <a:r>
              <a:rPr lang="en-US" altLang="zh-CN" sz="2000" dirty="0"/>
              <a:t>Widely separated points in high-D have a mild preference for being widely separated in low-D.</a:t>
            </a:r>
          </a:p>
        </p:txBody>
      </p:sp>
      <p:cxnSp>
        <p:nvCxnSpPr>
          <p:cNvPr id="6" name="直接连接符 5"/>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522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Gradient Updates</a:t>
            </a:r>
            <a:endParaRPr lang="zh-CN" altLang="en-US" sz="3600" b="1" dirty="0"/>
          </a:p>
        </p:txBody>
      </p:sp>
      <p:sp>
        <p:nvSpPr>
          <p:cNvPr id="4" name="Rectangle 3"/>
          <p:cNvSpPr txBox="1">
            <a:spLocks noChangeArrowheads="1"/>
          </p:cNvSpPr>
          <p:nvPr/>
        </p:nvSpPr>
        <p:spPr>
          <a:xfrm>
            <a:off x="457200" y="3400425"/>
            <a:ext cx="4038600" cy="27257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a:t>Points are pulled  towards each other if the p</a:t>
            </a:r>
            <a:r>
              <a:rPr lang="ja-JP" altLang="en-US" sz="2400"/>
              <a:t>’</a:t>
            </a:r>
            <a:r>
              <a:rPr lang="en-US" altLang="ja-JP" sz="2400"/>
              <a:t>s are bigger than the q</a:t>
            </a:r>
            <a:r>
              <a:rPr lang="ja-JP" altLang="en-US" sz="2400"/>
              <a:t>’</a:t>
            </a:r>
            <a:r>
              <a:rPr lang="en-US" altLang="ja-JP" sz="2400"/>
              <a:t>s and repelled if the q</a:t>
            </a:r>
            <a:r>
              <a:rPr lang="ja-JP" altLang="en-US" sz="2400"/>
              <a:t>’</a:t>
            </a:r>
            <a:r>
              <a:rPr lang="en-US" altLang="ja-JP" sz="2400"/>
              <a:t>s are bigger than the p</a:t>
            </a:r>
            <a:r>
              <a:rPr lang="ja-JP" altLang="en-US" sz="2400"/>
              <a:t>’</a:t>
            </a:r>
            <a:r>
              <a:rPr lang="en-US" altLang="ja-JP" sz="2400"/>
              <a:t>s</a:t>
            </a:r>
            <a:endParaRPr lang="en-US" altLang="zh-CN" sz="2400"/>
          </a:p>
        </p:txBody>
      </p:sp>
      <p:graphicFrame>
        <p:nvGraphicFramePr>
          <p:cNvPr id="5" name="Object 5"/>
          <p:cNvGraphicFramePr>
            <a:graphicFrameLocks noChangeAspect="1"/>
          </p:cNvGraphicFramePr>
          <p:nvPr/>
        </p:nvGraphicFramePr>
        <p:xfrm>
          <a:off x="930275" y="1697038"/>
          <a:ext cx="7386638" cy="1276350"/>
        </p:xfrm>
        <a:graphic>
          <a:graphicData uri="http://schemas.openxmlformats.org/presentationml/2006/ole">
            <mc:AlternateContent xmlns:mc="http://schemas.openxmlformats.org/markup-compatibility/2006">
              <mc:Choice xmlns:v="urn:schemas-microsoft-com:vml" Requires="v">
                <p:oleObj name="Equation" r:id="rId2" imgW="2425700" imgH="419100" progId="Equation.3">
                  <p:embed/>
                </p:oleObj>
              </mc:Choice>
              <mc:Fallback>
                <p:oleObj name="Equation" r:id="rId2" imgW="2425700" imgH="419100" progId="Equation.3">
                  <p:embed/>
                  <p:pic>
                    <p:nvPicPr>
                      <p:cNvPr id="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275" y="1697038"/>
                        <a:ext cx="7386638" cy="1276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Rectangle 6"/>
          <p:cNvSpPr>
            <a:spLocks noChangeArrowheads="1"/>
          </p:cNvSpPr>
          <p:nvPr/>
        </p:nvSpPr>
        <p:spPr bwMode="auto">
          <a:xfrm>
            <a:off x="5003800" y="3176588"/>
            <a:ext cx="3455988" cy="3168650"/>
          </a:xfrm>
          <a:prstGeom prst="rect">
            <a:avLst/>
          </a:prstGeom>
          <a:solidFill>
            <a:srgbClr val="FFFF00">
              <a:alpha val="20000"/>
            </a:srgbClr>
          </a:solidFill>
          <a:ln w="9525">
            <a:solidFill>
              <a:schemeClr val="tx1"/>
            </a:solidFill>
            <a:miter lim="800000"/>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7" name="Oval 7"/>
          <p:cNvSpPr>
            <a:spLocks noChangeArrowheads="1"/>
          </p:cNvSpPr>
          <p:nvPr/>
        </p:nvSpPr>
        <p:spPr bwMode="auto">
          <a:xfrm>
            <a:off x="6408738" y="4724400"/>
            <a:ext cx="71437"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8" name="Oval 8"/>
          <p:cNvSpPr>
            <a:spLocks noChangeArrowheads="1"/>
          </p:cNvSpPr>
          <p:nvPr/>
        </p:nvSpPr>
        <p:spPr bwMode="auto">
          <a:xfrm>
            <a:off x="5832475" y="5408613"/>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9" name="Oval 9"/>
          <p:cNvSpPr>
            <a:spLocks noChangeArrowheads="1"/>
          </p:cNvSpPr>
          <p:nvPr/>
        </p:nvSpPr>
        <p:spPr bwMode="auto">
          <a:xfrm>
            <a:off x="7416800" y="5049838"/>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sp>
        <p:nvSpPr>
          <p:cNvPr id="10" name="Oval 10"/>
          <p:cNvSpPr>
            <a:spLocks noChangeArrowheads="1"/>
          </p:cNvSpPr>
          <p:nvPr/>
        </p:nvSpPr>
        <p:spPr bwMode="auto">
          <a:xfrm>
            <a:off x="6946900" y="3789363"/>
            <a:ext cx="71438" cy="73025"/>
          </a:xfrm>
          <a:prstGeom prst="ellipse">
            <a:avLst/>
          </a:prstGeom>
          <a:solidFill>
            <a:schemeClr val="tx1"/>
          </a:solidFill>
          <a:ln w="9525">
            <a:solidFill>
              <a:schemeClr val="tx1"/>
            </a:solidFill>
            <a:round/>
            <a:headEnd/>
            <a:tailEnd/>
          </a:ln>
        </p:spPr>
        <p:txBody>
          <a:bodyPr wrap="none" anchor="ct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endParaRPr lang="en-CA"/>
          </a:p>
        </p:txBody>
      </p:sp>
      <p:cxnSp>
        <p:nvCxnSpPr>
          <p:cNvPr id="11" name="AutoShape 11"/>
          <p:cNvCxnSpPr>
            <a:cxnSpLocks noChangeShapeType="1"/>
            <a:stCxn id="7" idx="7"/>
            <a:endCxn id="10" idx="4"/>
          </p:cNvCxnSpPr>
          <p:nvPr/>
        </p:nvCxnSpPr>
        <p:spPr bwMode="auto">
          <a:xfrm flipV="1">
            <a:off x="6469063" y="3862388"/>
            <a:ext cx="514350" cy="8731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2" name="AutoShape 12"/>
          <p:cNvCxnSpPr>
            <a:cxnSpLocks noChangeShapeType="1"/>
          </p:cNvCxnSpPr>
          <p:nvPr/>
        </p:nvCxnSpPr>
        <p:spPr bwMode="auto">
          <a:xfrm>
            <a:off x="6443663" y="4797425"/>
            <a:ext cx="1008062" cy="27463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3" name="AutoShape 13"/>
          <p:cNvCxnSpPr>
            <a:cxnSpLocks noChangeShapeType="1"/>
          </p:cNvCxnSpPr>
          <p:nvPr/>
        </p:nvCxnSpPr>
        <p:spPr bwMode="auto">
          <a:xfrm flipV="1">
            <a:off x="5903913" y="4797425"/>
            <a:ext cx="515937" cy="6588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4" name="Text Box 14"/>
          <p:cNvSpPr txBox="1">
            <a:spLocks noChangeArrowheads="1"/>
          </p:cNvSpPr>
          <p:nvPr/>
        </p:nvSpPr>
        <p:spPr bwMode="auto">
          <a:xfrm>
            <a:off x="6048375" y="4473575"/>
            <a:ext cx="611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2400" i="1">
                <a:solidFill>
                  <a:srgbClr val="0000FF"/>
                </a:solidFill>
              </a:rPr>
              <a:t>i</a:t>
            </a:r>
          </a:p>
        </p:txBody>
      </p:sp>
      <p:sp>
        <p:nvSpPr>
          <p:cNvPr id="15" name="Text Box 15"/>
          <p:cNvSpPr txBox="1">
            <a:spLocks noChangeArrowheads="1"/>
          </p:cNvSpPr>
          <p:nvPr/>
        </p:nvSpPr>
        <p:spPr bwMode="auto">
          <a:xfrm>
            <a:off x="7019925" y="3573463"/>
            <a:ext cx="86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zh-CN" sz="2400" i="1">
                <a:solidFill>
                  <a:srgbClr val="0000FF"/>
                </a:solidFill>
              </a:rPr>
              <a:t>j</a:t>
            </a:r>
          </a:p>
        </p:txBody>
      </p:sp>
      <p:cxnSp>
        <p:nvCxnSpPr>
          <p:cNvPr id="16" name="直接连接符 15"/>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047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T-SNE</a:t>
            </a:r>
            <a:endParaRPr lang="zh-CN" altLang="en-US" sz="3600" b="1" dirty="0"/>
          </a:p>
        </p:txBody>
      </p:sp>
      <p:sp>
        <p:nvSpPr>
          <p:cNvPr id="3" name="内容占位符 2"/>
          <p:cNvSpPr>
            <a:spLocks noGrp="1"/>
          </p:cNvSpPr>
          <p:nvPr>
            <p:ph idx="1"/>
          </p:nvPr>
        </p:nvSpPr>
        <p:spPr>
          <a:xfrm>
            <a:off x="457200" y="1600200"/>
            <a:ext cx="5987008" cy="4525963"/>
          </a:xfrm>
        </p:spPr>
        <p:txBody>
          <a:bodyPr>
            <a:normAutofit/>
          </a:bodyPr>
          <a:lstStyle/>
          <a:p>
            <a:r>
              <a:rPr lang="en-CA" altLang="zh-CN" sz="2400" dirty="0"/>
              <a:t>By using a Gaussian to compute </a:t>
            </a:r>
            <a:r>
              <a:rPr lang="en-CA" altLang="zh-CN" sz="2400" dirty="0" err="1"/>
              <a:t>P_ij</a:t>
            </a:r>
            <a:r>
              <a:rPr lang="en-CA" altLang="zh-CN" sz="2400" dirty="0"/>
              <a:t> and a heavy-tailed student</a:t>
            </a:r>
            <a:r>
              <a:rPr lang="en-CA" altLang="en-US" sz="2400" dirty="0"/>
              <a:t>’</a:t>
            </a:r>
            <a:r>
              <a:rPr lang="en-CA" altLang="zh-CN" sz="2400" dirty="0"/>
              <a:t>s t to compute </a:t>
            </a:r>
            <a:r>
              <a:rPr lang="en-CA" altLang="zh-CN" sz="2400" dirty="0" err="1"/>
              <a:t>Q_ij</a:t>
            </a:r>
            <a:endParaRPr lang="en-CA" altLang="zh-CN" sz="2400" dirty="0"/>
          </a:p>
          <a:p>
            <a:pPr lvl="1"/>
            <a:r>
              <a:rPr lang="en-US" altLang="zh-CN" sz="2000" dirty="0">
                <a:solidFill>
                  <a:srgbClr val="222222"/>
                </a:solidFill>
                <a:latin typeface="Arial" panose="020B0604020202020204" pitchFamily="34" charset="0"/>
              </a:rPr>
              <a:t>a heavy-tailed </a:t>
            </a:r>
            <a:r>
              <a:rPr lang="en-US" altLang="zh-CN" sz="2000" dirty="0">
                <a:solidFill>
                  <a:srgbClr val="0B0080"/>
                </a:solidFill>
                <a:latin typeface="Arial" panose="020B0604020202020204" pitchFamily="34" charset="0"/>
                <a:hlinkClick r:id="rId2" tooltip="Student-t distribution"/>
              </a:rPr>
              <a:t>Student-t distribution</a:t>
            </a:r>
            <a:r>
              <a:rPr lang="en-US" altLang="zh-CN" sz="2000" dirty="0">
                <a:solidFill>
                  <a:srgbClr val="222222"/>
                </a:solidFill>
                <a:latin typeface="Arial" panose="020B0604020202020204" pitchFamily="34" charset="0"/>
              </a:rPr>
              <a:t> (with one-degree of freedom, which is the same as a </a:t>
            </a:r>
            <a:r>
              <a:rPr lang="en-US" altLang="zh-CN" sz="2000" u="sng" dirty="0">
                <a:solidFill>
                  <a:srgbClr val="0B0080"/>
                </a:solidFill>
                <a:latin typeface="Arial" panose="020B0604020202020204" pitchFamily="34" charset="0"/>
                <a:hlinkClick r:id="rId3" tooltip="Cauchy distribution"/>
              </a:rPr>
              <a:t>Cauchy distribution</a:t>
            </a:r>
            <a:r>
              <a:rPr lang="en-US" altLang="zh-CN" sz="2000" dirty="0">
                <a:solidFill>
                  <a:srgbClr val="222222"/>
                </a:solidFill>
                <a:latin typeface="Arial" panose="020B0604020202020204" pitchFamily="34" charset="0"/>
              </a:rPr>
              <a:t>) is used to measure similarities between low-dimensional points in order to allow dissimilar objects to be modeled far apart in the map.</a:t>
            </a:r>
            <a:endParaRPr lang="zh-CN" altLang="en-US" sz="2000" dirty="0"/>
          </a:p>
          <a:p>
            <a:pPr lvl="1"/>
            <a:endParaRPr lang="zh-CN" altLang="en-US" sz="2000" dirty="0"/>
          </a:p>
        </p:txBody>
      </p:sp>
      <p:pic>
        <p:nvPicPr>
          <p:cNvPr id="5" name="图片 4"/>
          <p:cNvPicPr>
            <a:picLocks noChangeAspect="1"/>
          </p:cNvPicPr>
          <p:nvPr/>
        </p:nvPicPr>
        <p:blipFill>
          <a:blip r:embed="rId4"/>
          <a:stretch>
            <a:fillRect/>
          </a:stretch>
        </p:blipFill>
        <p:spPr>
          <a:xfrm>
            <a:off x="5292080" y="4509120"/>
            <a:ext cx="2800370" cy="766768"/>
          </a:xfrm>
          <a:prstGeom prst="rect">
            <a:avLst/>
          </a:prstGeom>
        </p:spPr>
      </p:pic>
      <p:pic>
        <p:nvPicPr>
          <p:cNvPr id="6" name="图片 5"/>
          <p:cNvPicPr>
            <a:picLocks noChangeAspect="1"/>
          </p:cNvPicPr>
          <p:nvPr/>
        </p:nvPicPr>
        <p:blipFill>
          <a:blip r:embed="rId5"/>
          <a:stretch>
            <a:fillRect/>
          </a:stretch>
        </p:blipFill>
        <p:spPr>
          <a:xfrm>
            <a:off x="1187624" y="4653136"/>
            <a:ext cx="3114698" cy="671517"/>
          </a:xfrm>
          <a:prstGeom prst="rect">
            <a:avLst/>
          </a:prstGeom>
        </p:spPr>
      </p:pic>
      <p:pic>
        <p:nvPicPr>
          <p:cNvPr id="8" name="图片 7"/>
          <p:cNvPicPr>
            <a:picLocks noChangeAspect="1"/>
          </p:cNvPicPr>
          <p:nvPr/>
        </p:nvPicPr>
        <p:blipFill>
          <a:blip r:embed="rId6"/>
          <a:stretch>
            <a:fillRect/>
          </a:stretch>
        </p:blipFill>
        <p:spPr>
          <a:xfrm>
            <a:off x="6084168" y="1916832"/>
            <a:ext cx="3188354" cy="2394610"/>
          </a:xfrm>
          <a:prstGeom prst="rect">
            <a:avLst/>
          </a:prstGeom>
        </p:spPr>
      </p:pic>
      <p:cxnSp>
        <p:nvCxnSpPr>
          <p:cNvPr id="9" name="直接连接符 8"/>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149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endParaRPr lang="zh-CN" altLang="en-US" dirty="0"/>
          </a:p>
        </p:txBody>
      </p:sp>
      <p:sp>
        <p:nvSpPr>
          <p:cNvPr id="3" name="内容占位符 2"/>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1376339" y="333352"/>
            <a:ext cx="6391322" cy="6191295"/>
          </a:xfrm>
          <a:prstGeom prst="rect">
            <a:avLst/>
          </a:prstGeom>
        </p:spPr>
      </p:pic>
      <p:sp>
        <p:nvSpPr>
          <p:cNvPr id="8" name="矩形 7"/>
          <p:cNvSpPr/>
          <p:nvPr/>
        </p:nvSpPr>
        <p:spPr>
          <a:xfrm>
            <a:off x="4543939" y="881597"/>
            <a:ext cx="4572000" cy="646331"/>
          </a:xfrm>
          <a:prstGeom prst="rect">
            <a:avLst/>
          </a:prstGeom>
        </p:spPr>
        <p:txBody>
          <a:bodyPr>
            <a:spAutoFit/>
          </a:bodyPr>
          <a:lstStyle/>
          <a:p>
            <a:r>
              <a:rPr lang="en-US" altLang="zh-CN" dirty="0"/>
              <a:t>Visualization of 6,000 digits from the MNIST dataset produced by t-SNE.</a:t>
            </a:r>
            <a:endParaRPr lang="zh-CN" altLang="en-US" dirty="0"/>
          </a:p>
        </p:txBody>
      </p:sp>
    </p:spTree>
    <p:extLst>
      <p:ext uri="{BB962C8B-B14F-4D97-AF65-F5344CB8AC3E}">
        <p14:creationId xmlns:p14="http://schemas.microsoft.com/office/powerpoint/2010/main" val="3321095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3600" b="1" dirty="0"/>
              <a:t>The COIL20 dataset</a:t>
            </a:r>
          </a:p>
        </p:txBody>
      </p:sp>
      <p:pic>
        <p:nvPicPr>
          <p:cNvPr id="5" name="Content Placeholder 3" descr="20object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19113" y="1692275"/>
            <a:ext cx="5143500" cy="4110038"/>
          </a:xfrm>
          <a:prstGeom prst="rect">
            <a:avLst/>
          </a:prstGeom>
        </p:spPr>
      </p:pic>
      <p:sp>
        <p:nvSpPr>
          <p:cNvPr id="6" name="TextBox 4"/>
          <p:cNvSpPr txBox="1">
            <a:spLocks noChangeArrowheads="1"/>
          </p:cNvSpPr>
          <p:nvPr/>
        </p:nvSpPr>
        <p:spPr bwMode="auto">
          <a:xfrm>
            <a:off x="6251575" y="1970088"/>
            <a:ext cx="25558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MS PGothic" panose="020B0600070205080204" pitchFamily="34" charset="-128"/>
              </a:defRPr>
            </a:lvl1pPr>
            <a:lvl2pPr marL="742950" indent="-285750" eaLnBrk="0" hangingPunct="0">
              <a:defRPr sz="2800">
                <a:solidFill>
                  <a:schemeClr val="tx1"/>
                </a:solidFill>
                <a:latin typeface="Arial" panose="020B0604020202020204" pitchFamily="34" charset="0"/>
                <a:ea typeface="MS PGothic" panose="020B0600070205080204" pitchFamily="34" charset="-128"/>
              </a:defRPr>
            </a:lvl2pPr>
            <a:lvl3pPr marL="1143000" indent="-228600" eaLnBrk="0" hangingPunct="0">
              <a:defRPr sz="2800">
                <a:solidFill>
                  <a:schemeClr val="tx1"/>
                </a:solidFill>
                <a:latin typeface="Arial" panose="020B0604020202020204" pitchFamily="34" charset="0"/>
                <a:ea typeface="MS PGothic" panose="020B0600070205080204" pitchFamily="34" charset="-128"/>
              </a:defRPr>
            </a:lvl3pPr>
            <a:lvl4pPr marL="1600200" indent="-228600" eaLnBrk="0" hangingPunct="0">
              <a:defRPr sz="2800">
                <a:solidFill>
                  <a:schemeClr val="tx1"/>
                </a:solidFill>
                <a:latin typeface="Arial" panose="020B0604020202020204" pitchFamily="34" charset="0"/>
                <a:ea typeface="MS PGothic" panose="020B0600070205080204" pitchFamily="34" charset="-128"/>
              </a:defRPr>
            </a:lvl4pPr>
            <a:lvl5pPr marL="2057400" indent="-228600" eaLnBrk="0" hangingPunct="0">
              <a:defRPr sz="28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MS PGothic" panose="020B0600070205080204" pitchFamily="34" charset="-128"/>
              </a:defRPr>
            </a:lvl9pPr>
          </a:lstStyle>
          <a:p>
            <a:pPr eaLnBrk="1" hangingPunct="1"/>
            <a:r>
              <a:rPr lang="en-CA"/>
              <a:t>Each object is rotated about a vertical axis to produce a closed one-dimensional manifold of images.</a:t>
            </a:r>
          </a:p>
        </p:txBody>
      </p:sp>
      <p:cxnSp>
        <p:nvCxnSpPr>
          <p:cNvPr id="7" name="直接连接符 6"/>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867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6" name="图片 5"/>
          <p:cNvPicPr>
            <a:picLocks noChangeAspect="1"/>
          </p:cNvPicPr>
          <p:nvPr/>
        </p:nvPicPr>
        <p:blipFill>
          <a:blip r:embed="rId2"/>
          <a:stretch>
            <a:fillRect/>
          </a:stretch>
        </p:blipFill>
        <p:spPr>
          <a:xfrm>
            <a:off x="1431108" y="340496"/>
            <a:ext cx="6281783" cy="6177008"/>
          </a:xfrm>
          <a:prstGeom prst="rect">
            <a:avLst/>
          </a:prstGeom>
        </p:spPr>
      </p:pic>
      <p:sp>
        <p:nvSpPr>
          <p:cNvPr id="7" name="矩形 6"/>
          <p:cNvSpPr/>
          <p:nvPr/>
        </p:nvSpPr>
        <p:spPr>
          <a:xfrm>
            <a:off x="4571999" y="6194338"/>
            <a:ext cx="4572000" cy="369332"/>
          </a:xfrm>
          <a:prstGeom prst="rect">
            <a:avLst/>
          </a:prstGeom>
        </p:spPr>
        <p:txBody>
          <a:bodyPr>
            <a:spAutoFit/>
          </a:bodyPr>
          <a:lstStyle/>
          <a:p>
            <a:r>
              <a:rPr lang="en-US" altLang="zh-CN" dirty="0"/>
              <a:t>Visualization of COIL20 produced by t-SNE.</a:t>
            </a:r>
            <a:endParaRPr lang="zh-CN" altLang="en-US" dirty="0"/>
          </a:p>
        </p:txBody>
      </p:sp>
    </p:spTree>
    <p:extLst>
      <p:ext uri="{BB962C8B-B14F-4D97-AF65-F5344CB8AC3E}">
        <p14:creationId xmlns:p14="http://schemas.microsoft.com/office/powerpoint/2010/main" val="3323351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8C38-8458-4A8A-BB84-C999F5AEC212}"/>
              </a:ext>
            </a:extLst>
          </p:cNvPr>
          <p:cNvSpPr>
            <a:spLocks noGrp="1"/>
          </p:cNvSpPr>
          <p:nvPr>
            <p:ph type="title"/>
          </p:nvPr>
        </p:nvSpPr>
        <p:spPr/>
        <p:txBody>
          <a:bodyPr>
            <a:normAutofit/>
          </a:bodyPr>
          <a:lstStyle/>
          <a:p>
            <a:r>
              <a:rPr lang="en-US" sz="3600" b="1" dirty="0"/>
              <a:t>Open problems in SNE</a:t>
            </a:r>
          </a:p>
        </p:txBody>
      </p:sp>
      <p:sp>
        <p:nvSpPr>
          <p:cNvPr id="3" name="Content Placeholder 2">
            <a:extLst>
              <a:ext uri="{FF2B5EF4-FFF2-40B4-BE49-F238E27FC236}">
                <a16:creationId xmlns:a16="http://schemas.microsoft.com/office/drawing/2014/main" id="{8BEC6E83-D4A1-45D1-B28B-0E5D8713B9B5}"/>
              </a:ext>
            </a:extLst>
          </p:cNvPr>
          <p:cNvSpPr>
            <a:spLocks noGrp="1"/>
          </p:cNvSpPr>
          <p:nvPr>
            <p:ph idx="1"/>
          </p:nvPr>
        </p:nvSpPr>
        <p:spPr/>
        <p:txBody>
          <a:bodyPr/>
          <a:lstStyle/>
          <a:p>
            <a:r>
              <a:rPr lang="en-US" dirty="0"/>
              <a:t>How to choose the bandwidth?</a:t>
            </a:r>
          </a:p>
          <a:p>
            <a:endParaRPr lang="en-US" dirty="0"/>
          </a:p>
          <a:p>
            <a:r>
              <a:rPr lang="en-US" dirty="0"/>
              <a:t>How to reduce the computational cost?</a:t>
            </a:r>
          </a:p>
          <a:p>
            <a:pPr lvl="1"/>
            <a:r>
              <a:rPr lang="en-US" dirty="0"/>
              <a:t>Large-VIS algorithm</a:t>
            </a:r>
          </a:p>
          <a:p>
            <a:pPr lvl="1"/>
            <a:r>
              <a:rPr lang="en-US" dirty="0">
                <a:hlinkClick r:id="rId2"/>
              </a:rPr>
              <a:t>https://arxiv.org/abs/1602.00370</a:t>
            </a:r>
            <a:endParaRPr lang="en-US" dirty="0"/>
          </a:p>
          <a:p>
            <a:pPr lvl="1"/>
            <a:endParaRPr lang="en-US" dirty="0"/>
          </a:p>
          <a:p>
            <a:pPr lvl="1"/>
            <a:endParaRPr lang="en-US" dirty="0"/>
          </a:p>
        </p:txBody>
      </p:sp>
    </p:spTree>
    <p:extLst>
      <p:ext uri="{BB962C8B-B14F-4D97-AF65-F5344CB8AC3E}">
        <p14:creationId xmlns:p14="http://schemas.microsoft.com/office/powerpoint/2010/main" val="116069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Time Series Embedding Example</a:t>
            </a:r>
            <a:endParaRPr lang="zh-CN" altLang="en-US" sz="3600" b="1" dirty="0"/>
          </a:p>
        </p:txBody>
      </p:sp>
      <p:sp>
        <p:nvSpPr>
          <p:cNvPr id="3" name="内容占位符 2"/>
          <p:cNvSpPr>
            <a:spLocks noGrp="1"/>
          </p:cNvSpPr>
          <p:nvPr>
            <p:ph idx="1"/>
          </p:nvPr>
        </p:nvSpPr>
        <p:spPr/>
        <p:txBody>
          <a:bodyPr>
            <a:normAutofit/>
          </a:bodyPr>
          <a:lstStyle/>
          <a:p>
            <a:r>
              <a:rPr lang="en-US" altLang="zh-CN" sz="2400" dirty="0"/>
              <a:t>BOLD (</a:t>
            </a:r>
            <a:r>
              <a:rPr lang="en-US" altLang="zh-CN" sz="2400" b="1" dirty="0"/>
              <a:t>Blood-oxygen-level dependent </a:t>
            </a:r>
            <a:r>
              <a:rPr lang="en-US" altLang="zh-CN" sz="2400" dirty="0"/>
              <a:t>)signal </a:t>
            </a:r>
            <a:endParaRPr lang="zh-CN" altLang="en-US" sz="2400" dirty="0"/>
          </a:p>
        </p:txBody>
      </p:sp>
      <p:pic>
        <p:nvPicPr>
          <p:cNvPr id="4" name="图片 3"/>
          <p:cNvPicPr>
            <a:picLocks noChangeAspect="1"/>
          </p:cNvPicPr>
          <p:nvPr/>
        </p:nvPicPr>
        <p:blipFill>
          <a:blip r:embed="rId2"/>
          <a:stretch>
            <a:fillRect/>
          </a:stretch>
        </p:blipFill>
        <p:spPr>
          <a:xfrm>
            <a:off x="790037" y="2336942"/>
            <a:ext cx="7920880" cy="1591217"/>
          </a:xfrm>
          <a:prstGeom prst="rect">
            <a:avLst/>
          </a:prstGeom>
        </p:spPr>
      </p:pic>
      <p:pic>
        <p:nvPicPr>
          <p:cNvPr id="6" name="图片 5"/>
          <p:cNvPicPr>
            <a:picLocks noChangeAspect="1"/>
          </p:cNvPicPr>
          <p:nvPr/>
        </p:nvPicPr>
        <p:blipFill>
          <a:blip r:embed="rId3"/>
          <a:stretch>
            <a:fillRect/>
          </a:stretch>
        </p:blipFill>
        <p:spPr>
          <a:xfrm>
            <a:off x="971600" y="2996952"/>
            <a:ext cx="7835442" cy="5112348"/>
          </a:xfrm>
          <a:prstGeom prst="rect">
            <a:avLst/>
          </a:prstGeom>
        </p:spPr>
      </p:pic>
      <p:sp>
        <p:nvSpPr>
          <p:cNvPr id="7" name="矩形 6"/>
          <p:cNvSpPr/>
          <p:nvPr/>
        </p:nvSpPr>
        <p:spPr>
          <a:xfrm>
            <a:off x="3108169" y="2536339"/>
            <a:ext cx="2927661" cy="369332"/>
          </a:xfrm>
          <a:prstGeom prst="rect">
            <a:avLst/>
          </a:prstGeom>
        </p:spPr>
        <p:txBody>
          <a:bodyPr wrap="none">
            <a:spAutoFit/>
          </a:bodyPr>
          <a:lstStyle/>
          <a:p>
            <a:r>
              <a:rPr lang="en-US" altLang="zh-CN" dirty="0"/>
              <a:t>Signal of a single brain region</a:t>
            </a:r>
            <a:endParaRPr lang="zh-CN" altLang="en-US" dirty="0"/>
          </a:p>
        </p:txBody>
      </p:sp>
      <p:sp>
        <p:nvSpPr>
          <p:cNvPr id="8" name="矩形 7"/>
          <p:cNvSpPr/>
          <p:nvPr/>
        </p:nvSpPr>
        <p:spPr>
          <a:xfrm>
            <a:off x="3286646" y="3863181"/>
            <a:ext cx="3574697" cy="369332"/>
          </a:xfrm>
          <a:prstGeom prst="rect">
            <a:avLst/>
          </a:prstGeom>
        </p:spPr>
        <p:txBody>
          <a:bodyPr wrap="none">
            <a:spAutoFit/>
          </a:bodyPr>
          <a:lstStyle/>
          <a:p>
            <a:r>
              <a:rPr lang="en-US" altLang="zh-CN" dirty="0"/>
              <a:t>Signal of altogether 90 brain regions</a:t>
            </a:r>
            <a:endParaRPr lang="zh-CN" altLang="en-US" dirty="0"/>
          </a:p>
        </p:txBody>
      </p:sp>
      <p:cxnSp>
        <p:nvCxnSpPr>
          <p:cNvPr id="9" name="直接连接符 8"/>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95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Impact of perplexity</a:t>
            </a:r>
            <a:endParaRPr lang="zh-CN" altLang="en-US" sz="3600" b="1"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67500" y="1772816"/>
            <a:ext cx="4504500" cy="3383100"/>
          </a:xfrm>
          <a:prstGeom prst="rect">
            <a:avLst/>
          </a:prstGeom>
        </p:spPr>
      </p:pic>
      <p:pic>
        <p:nvPicPr>
          <p:cNvPr id="5" name="图片 4"/>
          <p:cNvPicPr>
            <a:picLocks noChangeAspect="1"/>
          </p:cNvPicPr>
          <p:nvPr/>
        </p:nvPicPr>
        <p:blipFill>
          <a:blip r:embed="rId3"/>
          <a:stretch>
            <a:fillRect/>
          </a:stretch>
        </p:blipFill>
        <p:spPr>
          <a:xfrm>
            <a:off x="4499992" y="1772816"/>
            <a:ext cx="4504500" cy="3383100"/>
          </a:xfrm>
          <a:prstGeom prst="rect">
            <a:avLst/>
          </a:prstGeom>
        </p:spPr>
      </p:pic>
      <p:sp>
        <p:nvSpPr>
          <p:cNvPr id="6" name="矩形 5"/>
          <p:cNvSpPr/>
          <p:nvPr/>
        </p:nvSpPr>
        <p:spPr>
          <a:xfrm>
            <a:off x="539552" y="5354825"/>
            <a:ext cx="8147248" cy="830997"/>
          </a:xfrm>
          <a:prstGeom prst="rect">
            <a:avLst/>
          </a:prstGeom>
        </p:spPr>
        <p:txBody>
          <a:bodyPr wrap="square">
            <a:spAutoFit/>
          </a:bodyPr>
          <a:lstStyle/>
          <a:p>
            <a:r>
              <a:rPr lang="en-US" altLang="zh-CN" sz="2400" dirty="0"/>
              <a:t>Perplexity controls the range of the neighborhood used in computing the probability distribution</a:t>
            </a:r>
            <a:endParaRPr lang="zh-CN" altLang="en-US" sz="2400" dirty="0"/>
          </a:p>
        </p:txBody>
      </p:sp>
      <p:cxnSp>
        <p:nvCxnSpPr>
          <p:cNvPr id="7" name="直接连接符 6"/>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74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3544" y="4367375"/>
            <a:ext cx="2376568" cy="1782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en-US" sz="3600" b="1" dirty="0"/>
              <a:t>Research Highlights</a:t>
            </a:r>
            <a:endParaRPr lang="en-US" sz="3600" dirty="0"/>
          </a:p>
        </p:txBody>
      </p:sp>
      <p:sp>
        <p:nvSpPr>
          <p:cNvPr id="3" name="内容占位符 2"/>
          <p:cNvSpPr>
            <a:spLocks noGrp="1"/>
          </p:cNvSpPr>
          <p:nvPr>
            <p:ph idx="1"/>
          </p:nvPr>
        </p:nvSpPr>
        <p:spPr>
          <a:xfrm>
            <a:off x="457200" y="1412776"/>
            <a:ext cx="8229600" cy="4525963"/>
          </a:xfrm>
        </p:spPr>
        <p:txBody>
          <a:bodyPr>
            <a:normAutofit/>
          </a:bodyPr>
          <a:lstStyle/>
          <a:p>
            <a:r>
              <a:rPr lang="en-US" sz="2800" b="1" dirty="0">
                <a:latin typeface="+mj-lt"/>
              </a:rPr>
              <a:t>Time Series Modelling</a:t>
            </a:r>
          </a:p>
          <a:p>
            <a:pPr lvl="1"/>
            <a:r>
              <a:rPr lang="en-US" sz="1800" dirty="0">
                <a:latin typeface="+mj-lt"/>
              </a:rPr>
              <a:t>Anomaly detection and ranking </a:t>
            </a:r>
            <a:r>
              <a:rPr lang="en-US" sz="2000" b="1" dirty="0">
                <a:solidFill>
                  <a:srgbClr val="FF0000"/>
                </a:solidFill>
                <a:latin typeface="+mj-lt"/>
              </a:rPr>
              <a:t>[</a:t>
            </a:r>
            <a:r>
              <a:rPr lang="en-US" sz="2000" b="1" i="1" dirty="0">
                <a:solidFill>
                  <a:srgbClr val="FF0000"/>
                </a:solidFill>
                <a:latin typeface="+mj-lt"/>
              </a:rPr>
              <a:t>KDD 2016 </a:t>
            </a:r>
            <a:r>
              <a:rPr lang="en-US" sz="2000" b="1" dirty="0">
                <a:solidFill>
                  <a:srgbClr val="FF0000"/>
                </a:solidFill>
                <a:latin typeface="+mj-lt"/>
              </a:rPr>
              <a:t>Best Paper Runner-up Award]</a:t>
            </a:r>
          </a:p>
          <a:p>
            <a:pPr lvl="1"/>
            <a:endParaRPr lang="en-US" sz="2400" dirty="0">
              <a:latin typeface="+mj-lt"/>
            </a:endParaRPr>
          </a:p>
          <a:p>
            <a:pPr lvl="1"/>
            <a:endParaRPr lang="en-US" sz="2400" dirty="0">
              <a:latin typeface="+mj-lt"/>
            </a:endParaRPr>
          </a:p>
          <a:p>
            <a:pPr lvl="1"/>
            <a:endParaRPr lang="en-US" sz="2400" dirty="0">
              <a:latin typeface="+mj-lt"/>
            </a:endParaRPr>
          </a:p>
          <a:p>
            <a:pPr lvl="1"/>
            <a:endParaRPr lang="en-US" sz="2400" dirty="0">
              <a:latin typeface="+mj-lt"/>
            </a:endParaRPr>
          </a:p>
          <a:p>
            <a:pPr lvl="1"/>
            <a:r>
              <a:rPr lang="en-US" sz="1800" dirty="0">
                <a:latin typeface="+mj-lt"/>
              </a:rPr>
              <a:t>Industrial optimization </a:t>
            </a:r>
            <a:r>
              <a:rPr lang="en-US" sz="2000" b="1" dirty="0">
                <a:solidFill>
                  <a:srgbClr val="FF0000"/>
                </a:solidFill>
                <a:latin typeface="+mj-lt"/>
              </a:rPr>
              <a:t>[</a:t>
            </a:r>
            <a:r>
              <a:rPr lang="en-US" sz="2000" b="1" i="1" dirty="0">
                <a:solidFill>
                  <a:srgbClr val="FF0000"/>
                </a:solidFill>
                <a:latin typeface="+mj-lt"/>
              </a:rPr>
              <a:t>NEC 2016 </a:t>
            </a:r>
            <a:r>
              <a:rPr lang="en-US" sz="2000" b="1" dirty="0">
                <a:solidFill>
                  <a:srgbClr val="FF0000"/>
                </a:solidFill>
                <a:latin typeface="+mj-lt"/>
              </a:rPr>
              <a:t>Business Contribution Award]</a:t>
            </a:r>
          </a:p>
        </p:txBody>
      </p:sp>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276872"/>
            <a:ext cx="4320480" cy="1531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799" y="2387552"/>
            <a:ext cx="2171841" cy="1420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6216" y="2564904"/>
            <a:ext cx="1470280" cy="11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6" name="Picture 4" descr="Image result for coal fired power pl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799" y="4399517"/>
            <a:ext cx="3086145" cy="1750285"/>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1920" y="4293096"/>
            <a:ext cx="2788104" cy="196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788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3600" b="1" kern="0" dirty="0">
                <a:solidFill>
                  <a:sysClr val="windowText" lastClr="000000"/>
                </a:solidFill>
                <a:cs typeface="Garamond"/>
              </a:rPr>
              <a:t>The </a:t>
            </a:r>
            <a:r>
              <a:rPr lang="en-US" altLang="zh-CN" sz="3600" b="1" kern="0" dirty="0" err="1">
                <a:solidFill>
                  <a:sysClr val="windowText" lastClr="000000"/>
                </a:solidFill>
                <a:cs typeface="Garamond"/>
              </a:rPr>
              <a:t>Laplacian</a:t>
            </a:r>
            <a:r>
              <a:rPr lang="en-US" altLang="zh-CN" sz="3600" b="1" kern="0" dirty="0">
                <a:solidFill>
                  <a:sysClr val="windowText" lastClr="000000"/>
                </a:solidFill>
                <a:cs typeface="Garamond"/>
              </a:rPr>
              <a:t> Matrix of a Graph</a:t>
            </a:r>
            <a:endParaRPr lang="zh-CN" altLang="en-US" sz="3600" b="1" dirty="0"/>
          </a:p>
        </p:txBody>
      </p:sp>
      <p:cxnSp>
        <p:nvCxnSpPr>
          <p:cNvPr id="31" name="直接连接符 30"/>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736EBE65-AABF-4266-8170-E5EBB7FC9B75}"/>
              </a:ext>
            </a:extLst>
          </p:cNvPr>
          <p:cNvPicPr>
            <a:picLocks noChangeAspect="1"/>
          </p:cNvPicPr>
          <p:nvPr/>
        </p:nvPicPr>
        <p:blipFill>
          <a:blip r:embed="rId2"/>
          <a:stretch>
            <a:fillRect/>
          </a:stretch>
        </p:blipFill>
        <p:spPr>
          <a:xfrm>
            <a:off x="179512" y="1760436"/>
            <a:ext cx="8748464" cy="4822926"/>
          </a:xfrm>
          <a:prstGeom prst="rect">
            <a:avLst/>
          </a:prstGeom>
        </p:spPr>
      </p:pic>
    </p:spTree>
    <p:extLst>
      <p:ext uri="{BB962C8B-B14F-4D97-AF65-F5344CB8AC3E}">
        <p14:creationId xmlns:p14="http://schemas.microsoft.com/office/powerpoint/2010/main" val="2754073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8FA1F-EF31-4739-92ED-2CC7571D9B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9EED76-332A-42FF-B53A-29E7D3A060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0CEA925-732A-4632-AEA0-FF1E9D0BB7F4}"/>
              </a:ext>
            </a:extLst>
          </p:cNvPr>
          <p:cNvPicPr>
            <a:picLocks noChangeAspect="1"/>
          </p:cNvPicPr>
          <p:nvPr/>
        </p:nvPicPr>
        <p:blipFill>
          <a:blip r:embed="rId2"/>
          <a:stretch>
            <a:fillRect/>
          </a:stretch>
        </p:blipFill>
        <p:spPr>
          <a:xfrm>
            <a:off x="395536" y="1220141"/>
            <a:ext cx="8196322" cy="5200688"/>
          </a:xfrm>
          <a:prstGeom prst="rect">
            <a:avLst/>
          </a:prstGeom>
        </p:spPr>
      </p:pic>
      <p:pic>
        <p:nvPicPr>
          <p:cNvPr id="7" name="Picture 6">
            <a:extLst>
              <a:ext uri="{FF2B5EF4-FFF2-40B4-BE49-F238E27FC236}">
                <a16:creationId xmlns:a16="http://schemas.microsoft.com/office/drawing/2014/main" id="{55A55827-3DE3-4AF6-B42F-6AA1EFB6D759}"/>
              </a:ext>
            </a:extLst>
          </p:cNvPr>
          <p:cNvPicPr>
            <a:picLocks noChangeAspect="1"/>
          </p:cNvPicPr>
          <p:nvPr/>
        </p:nvPicPr>
        <p:blipFill>
          <a:blip r:embed="rId3"/>
          <a:stretch>
            <a:fillRect/>
          </a:stretch>
        </p:blipFill>
        <p:spPr>
          <a:xfrm>
            <a:off x="107504" y="6539475"/>
            <a:ext cx="7629581" cy="290515"/>
          </a:xfrm>
          <a:prstGeom prst="rect">
            <a:avLst/>
          </a:prstGeom>
        </p:spPr>
      </p:pic>
    </p:spTree>
    <p:extLst>
      <p:ext uri="{BB962C8B-B14F-4D97-AF65-F5344CB8AC3E}">
        <p14:creationId xmlns:p14="http://schemas.microsoft.com/office/powerpoint/2010/main" val="890660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876B9-5A04-4393-8856-15AD34F35D48}"/>
              </a:ext>
            </a:extLst>
          </p:cNvPr>
          <p:cNvPicPr>
            <a:picLocks noChangeAspect="1"/>
          </p:cNvPicPr>
          <p:nvPr/>
        </p:nvPicPr>
        <p:blipFill>
          <a:blip r:embed="rId2"/>
          <a:stretch>
            <a:fillRect/>
          </a:stretch>
        </p:blipFill>
        <p:spPr>
          <a:xfrm>
            <a:off x="3448" y="1413074"/>
            <a:ext cx="9144000" cy="4674249"/>
          </a:xfrm>
          <a:prstGeom prst="rect">
            <a:avLst/>
          </a:prstGeom>
        </p:spPr>
      </p:pic>
      <p:sp>
        <p:nvSpPr>
          <p:cNvPr id="2" name="Title 1">
            <a:extLst>
              <a:ext uri="{FF2B5EF4-FFF2-40B4-BE49-F238E27FC236}">
                <a16:creationId xmlns:a16="http://schemas.microsoft.com/office/drawing/2014/main" id="{189493DB-231B-45B1-A46F-F8F8B0C846AE}"/>
              </a:ext>
            </a:extLst>
          </p:cNvPr>
          <p:cNvSpPr>
            <a:spLocks noGrp="1"/>
          </p:cNvSpPr>
          <p:nvPr>
            <p:ph type="title"/>
          </p:nvPr>
        </p:nvSpPr>
        <p:spPr/>
        <p:txBody>
          <a:bodyPr>
            <a:normAutofit/>
          </a:bodyPr>
          <a:lstStyle/>
          <a:p>
            <a:r>
              <a:rPr lang="en-US" sz="3600" b="1" dirty="0"/>
              <a:t>Graph Signal Processing</a:t>
            </a:r>
          </a:p>
        </p:txBody>
      </p:sp>
    </p:spTree>
    <p:extLst>
      <p:ext uri="{BB962C8B-B14F-4D97-AF65-F5344CB8AC3E}">
        <p14:creationId xmlns:p14="http://schemas.microsoft.com/office/powerpoint/2010/main" val="1545916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68ED-49C3-4BC9-A770-E485BAF434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AEBEBB-12BA-4AD0-A291-7EC3BE30059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777D77-6517-4C38-9DFB-F87212E39498}"/>
              </a:ext>
            </a:extLst>
          </p:cNvPr>
          <p:cNvPicPr>
            <a:picLocks noChangeAspect="1"/>
          </p:cNvPicPr>
          <p:nvPr/>
        </p:nvPicPr>
        <p:blipFill>
          <a:blip r:embed="rId2"/>
          <a:stretch>
            <a:fillRect/>
          </a:stretch>
        </p:blipFill>
        <p:spPr>
          <a:xfrm>
            <a:off x="755576" y="2291544"/>
            <a:ext cx="6719937" cy="3143273"/>
          </a:xfrm>
          <a:prstGeom prst="rect">
            <a:avLst/>
          </a:prstGeom>
        </p:spPr>
      </p:pic>
    </p:spTree>
    <p:extLst>
      <p:ext uri="{BB962C8B-B14F-4D97-AF65-F5344CB8AC3E}">
        <p14:creationId xmlns:p14="http://schemas.microsoft.com/office/powerpoint/2010/main" val="400928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7F1EA-C06A-4CB7-B921-DDA6F0714813}"/>
              </a:ext>
            </a:extLst>
          </p:cNvPr>
          <p:cNvSpPr>
            <a:spLocks noGrp="1"/>
          </p:cNvSpPr>
          <p:nvPr>
            <p:ph type="title"/>
          </p:nvPr>
        </p:nvSpPr>
        <p:spPr/>
        <p:txBody>
          <a:bodyPr>
            <a:normAutofit fontScale="90000"/>
          </a:bodyPr>
          <a:lstStyle/>
          <a:p>
            <a:r>
              <a:rPr lang="en-US" dirty="0"/>
              <a:t>Eigenvalue Decomposition of Laplacian</a:t>
            </a:r>
          </a:p>
        </p:txBody>
      </p:sp>
      <p:pic>
        <p:nvPicPr>
          <p:cNvPr id="5" name="Picture 4">
            <a:extLst>
              <a:ext uri="{FF2B5EF4-FFF2-40B4-BE49-F238E27FC236}">
                <a16:creationId xmlns:a16="http://schemas.microsoft.com/office/drawing/2014/main" id="{B2526B64-0574-411C-957B-D92348749891}"/>
              </a:ext>
            </a:extLst>
          </p:cNvPr>
          <p:cNvPicPr>
            <a:picLocks noChangeAspect="1"/>
          </p:cNvPicPr>
          <p:nvPr/>
        </p:nvPicPr>
        <p:blipFill>
          <a:blip r:embed="rId2"/>
          <a:stretch>
            <a:fillRect/>
          </a:stretch>
        </p:blipFill>
        <p:spPr>
          <a:xfrm>
            <a:off x="323528" y="1340768"/>
            <a:ext cx="8082022" cy="3871941"/>
          </a:xfrm>
          <a:prstGeom prst="rect">
            <a:avLst/>
          </a:prstGeom>
        </p:spPr>
      </p:pic>
      <p:sp>
        <p:nvSpPr>
          <p:cNvPr id="7" name="TextBox 6">
            <a:extLst>
              <a:ext uri="{FF2B5EF4-FFF2-40B4-BE49-F238E27FC236}">
                <a16:creationId xmlns:a16="http://schemas.microsoft.com/office/drawing/2014/main" id="{420DE499-6A97-4422-89E3-4E3B0E601F8B}"/>
              </a:ext>
            </a:extLst>
          </p:cNvPr>
          <p:cNvSpPr txBox="1"/>
          <p:nvPr/>
        </p:nvSpPr>
        <p:spPr>
          <a:xfrm>
            <a:off x="443068" y="5445224"/>
            <a:ext cx="8082021" cy="646331"/>
          </a:xfrm>
          <a:prstGeom prst="rect">
            <a:avLst/>
          </a:prstGeom>
          <a:noFill/>
        </p:spPr>
        <p:txBody>
          <a:bodyPr wrap="square">
            <a:spAutoFit/>
          </a:bodyPr>
          <a:lstStyle/>
          <a:p>
            <a:r>
              <a:rPr lang="en-US" dirty="0"/>
              <a:t>Eigenvectors associated with smaller eigenvalues have values that vary less rapidly along the edges</a:t>
            </a:r>
          </a:p>
        </p:txBody>
      </p:sp>
    </p:spTree>
    <p:extLst>
      <p:ext uri="{BB962C8B-B14F-4D97-AF65-F5344CB8AC3E}">
        <p14:creationId xmlns:p14="http://schemas.microsoft.com/office/powerpoint/2010/main" val="799333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0686-BB6F-4624-AD3E-D0DAE84C5C28}"/>
              </a:ext>
            </a:extLst>
          </p:cNvPr>
          <p:cNvSpPr>
            <a:spLocks noGrp="1"/>
          </p:cNvSpPr>
          <p:nvPr>
            <p:ph type="title"/>
          </p:nvPr>
        </p:nvSpPr>
        <p:spPr/>
        <p:txBody>
          <a:bodyPr>
            <a:normAutofit/>
          </a:bodyPr>
          <a:lstStyle/>
          <a:p>
            <a:r>
              <a:rPr lang="en-US" altLang="zh-CN" sz="3600" b="1" dirty="0"/>
              <a:t>Eigenvector</a:t>
            </a:r>
            <a:r>
              <a:rPr lang="zh-CN" altLang="en-US" sz="3600" b="1" dirty="0"/>
              <a:t> </a:t>
            </a:r>
            <a:r>
              <a:rPr lang="en-US" altLang="zh-CN" sz="3600" b="1" dirty="0"/>
              <a:t>of</a:t>
            </a:r>
            <a:r>
              <a:rPr lang="zh-CN" altLang="en-US" sz="3600" b="1" dirty="0"/>
              <a:t> </a:t>
            </a:r>
            <a:r>
              <a:rPr lang="en-US" altLang="zh-CN" sz="3600" b="1" dirty="0"/>
              <a:t>Graph Laplacian</a:t>
            </a:r>
            <a:endParaRPr lang="en-US" sz="3600" b="1" dirty="0"/>
          </a:p>
        </p:txBody>
      </p:sp>
      <p:pic>
        <p:nvPicPr>
          <p:cNvPr id="5" name="Picture 4">
            <a:extLst>
              <a:ext uri="{FF2B5EF4-FFF2-40B4-BE49-F238E27FC236}">
                <a16:creationId xmlns:a16="http://schemas.microsoft.com/office/drawing/2014/main" id="{BBFA89CC-6D21-4ABE-8423-845D7F93C1A7}"/>
              </a:ext>
            </a:extLst>
          </p:cNvPr>
          <p:cNvPicPr>
            <a:picLocks noChangeAspect="1"/>
          </p:cNvPicPr>
          <p:nvPr/>
        </p:nvPicPr>
        <p:blipFill>
          <a:blip r:embed="rId2"/>
          <a:stretch>
            <a:fillRect/>
          </a:stretch>
        </p:blipFill>
        <p:spPr>
          <a:xfrm>
            <a:off x="539552" y="1124744"/>
            <a:ext cx="7315253" cy="5634079"/>
          </a:xfrm>
          <a:prstGeom prst="rect">
            <a:avLst/>
          </a:prstGeom>
        </p:spPr>
      </p:pic>
    </p:spTree>
    <p:extLst>
      <p:ext uri="{BB962C8B-B14F-4D97-AF65-F5344CB8AC3E}">
        <p14:creationId xmlns:p14="http://schemas.microsoft.com/office/powerpoint/2010/main" val="512949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ourier Transform (FT) - Questions and Answers in MRI">
            <a:extLst>
              <a:ext uri="{FF2B5EF4-FFF2-40B4-BE49-F238E27FC236}">
                <a16:creationId xmlns:a16="http://schemas.microsoft.com/office/drawing/2014/main" id="{3C1D792F-55A5-4601-9373-BE5C501F5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789040"/>
            <a:ext cx="5220842" cy="30280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9493DB-231B-45B1-A46F-F8F8B0C846AE}"/>
              </a:ext>
            </a:extLst>
          </p:cNvPr>
          <p:cNvSpPr>
            <a:spLocks noGrp="1"/>
          </p:cNvSpPr>
          <p:nvPr>
            <p:ph type="title"/>
          </p:nvPr>
        </p:nvSpPr>
        <p:spPr/>
        <p:txBody>
          <a:bodyPr>
            <a:normAutofit/>
          </a:bodyPr>
          <a:lstStyle/>
          <a:p>
            <a:r>
              <a:rPr lang="en-US" sz="3600" b="1" dirty="0"/>
              <a:t>Graph Signal Processing</a:t>
            </a:r>
          </a:p>
        </p:txBody>
      </p:sp>
      <p:sp>
        <p:nvSpPr>
          <p:cNvPr id="3" name="Content Placeholder 2">
            <a:extLst>
              <a:ext uri="{FF2B5EF4-FFF2-40B4-BE49-F238E27FC236}">
                <a16:creationId xmlns:a16="http://schemas.microsoft.com/office/drawing/2014/main" id="{15883C21-00E5-43EF-A168-5A2247904697}"/>
              </a:ext>
            </a:extLst>
          </p:cNvPr>
          <p:cNvSpPr>
            <a:spLocks noGrp="1"/>
          </p:cNvSpPr>
          <p:nvPr>
            <p:ph idx="1"/>
          </p:nvPr>
        </p:nvSpPr>
        <p:spPr>
          <a:xfrm>
            <a:off x="143246" y="1396001"/>
            <a:ext cx="5220842" cy="2871262"/>
          </a:xfrm>
        </p:spPr>
        <p:txBody>
          <a:bodyPr>
            <a:normAutofit fontScale="70000" lnSpcReduction="20000"/>
          </a:bodyPr>
          <a:lstStyle/>
          <a:p>
            <a:r>
              <a:rPr lang="en-US" dirty="0"/>
              <a:t>Vector Analysis</a:t>
            </a:r>
          </a:p>
          <a:p>
            <a:pPr lvl="1"/>
            <a:r>
              <a:rPr lang="en-US" dirty="0"/>
              <a:t>Any vector can be reconstructed by a set of complete </a:t>
            </a:r>
            <a:r>
              <a:rPr lang="en-US" b="1" dirty="0"/>
              <a:t>orthogonal basis</a:t>
            </a:r>
          </a:p>
          <a:p>
            <a:pPr marL="0" indent="0">
              <a:buNone/>
            </a:pPr>
            <a:endParaRPr lang="en-US" dirty="0"/>
          </a:p>
          <a:p>
            <a:r>
              <a:rPr lang="en-US" dirty="0"/>
              <a:t>Fourier Analysis</a:t>
            </a:r>
          </a:p>
          <a:p>
            <a:pPr lvl="1"/>
            <a:r>
              <a:rPr lang="en-US" dirty="0"/>
              <a:t>Any function or signal can be reconstructed by a set of complete orthogonal functions</a:t>
            </a:r>
          </a:p>
          <a:p>
            <a:pPr lvl="1"/>
            <a:r>
              <a:rPr lang="en-US" dirty="0"/>
              <a:t>Sine and Cosine waves (orthogonal)</a:t>
            </a:r>
          </a:p>
        </p:txBody>
      </p:sp>
      <p:pic>
        <p:nvPicPr>
          <p:cNvPr id="2050" name="Picture 2" descr="2.2 Coordinate Systems and Components of a Vector | University Physics  Volume 1">
            <a:extLst>
              <a:ext uri="{FF2B5EF4-FFF2-40B4-BE49-F238E27FC236}">
                <a16:creationId xmlns:a16="http://schemas.microsoft.com/office/drawing/2014/main" id="{BAF48B72-058E-4989-A2ED-4BCEA03C0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307195"/>
            <a:ext cx="2954852" cy="2719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557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AD5D-B28E-42B7-93A9-8F98783F0C65}"/>
              </a:ext>
            </a:extLst>
          </p:cNvPr>
          <p:cNvSpPr>
            <a:spLocks noGrp="1"/>
          </p:cNvSpPr>
          <p:nvPr>
            <p:ph type="title"/>
          </p:nvPr>
        </p:nvSpPr>
        <p:spPr/>
        <p:txBody>
          <a:bodyPr>
            <a:normAutofit/>
          </a:bodyPr>
          <a:lstStyle/>
          <a:p>
            <a:r>
              <a:rPr lang="en-US" sz="3600" b="1" dirty="0"/>
              <a:t>Graph Signal Processing</a:t>
            </a:r>
            <a:endParaRPr lang="en-US" sz="3600" dirty="0"/>
          </a:p>
        </p:txBody>
      </p:sp>
      <p:pic>
        <p:nvPicPr>
          <p:cNvPr id="5" name="Picture 4">
            <a:extLst>
              <a:ext uri="{FF2B5EF4-FFF2-40B4-BE49-F238E27FC236}">
                <a16:creationId xmlns:a16="http://schemas.microsoft.com/office/drawing/2014/main" id="{AC3B444B-DEA9-40AF-945B-09211F5488F5}"/>
              </a:ext>
            </a:extLst>
          </p:cNvPr>
          <p:cNvPicPr>
            <a:picLocks noChangeAspect="1"/>
          </p:cNvPicPr>
          <p:nvPr/>
        </p:nvPicPr>
        <p:blipFill>
          <a:blip r:embed="rId2"/>
          <a:stretch>
            <a:fillRect/>
          </a:stretch>
        </p:blipFill>
        <p:spPr>
          <a:xfrm>
            <a:off x="0" y="1844824"/>
            <a:ext cx="9144000" cy="4400954"/>
          </a:xfrm>
          <a:prstGeom prst="rect">
            <a:avLst/>
          </a:prstGeom>
        </p:spPr>
      </p:pic>
    </p:spTree>
    <p:extLst>
      <p:ext uri="{BB962C8B-B14F-4D97-AF65-F5344CB8AC3E}">
        <p14:creationId xmlns:p14="http://schemas.microsoft.com/office/powerpoint/2010/main" val="1307292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F3FD3-0CB6-4DFE-981B-E839B469E0BB}"/>
              </a:ext>
            </a:extLst>
          </p:cNvPr>
          <p:cNvSpPr>
            <a:spLocks noGrp="1"/>
          </p:cNvSpPr>
          <p:nvPr>
            <p:ph type="title"/>
          </p:nvPr>
        </p:nvSpPr>
        <p:spPr/>
        <p:txBody>
          <a:bodyPr>
            <a:normAutofit/>
          </a:bodyPr>
          <a:lstStyle/>
          <a:p>
            <a:r>
              <a:rPr lang="en-US" sz="3600" b="1" dirty="0"/>
              <a:t>Graph Fourier Transform</a:t>
            </a:r>
          </a:p>
        </p:txBody>
      </p:sp>
      <p:pic>
        <p:nvPicPr>
          <p:cNvPr id="7" name="Content Placeholder 6">
            <a:extLst>
              <a:ext uri="{FF2B5EF4-FFF2-40B4-BE49-F238E27FC236}">
                <a16:creationId xmlns:a16="http://schemas.microsoft.com/office/drawing/2014/main" id="{0CE1228C-E13B-4D15-AA7C-A951A19C6674}"/>
              </a:ext>
            </a:extLst>
          </p:cNvPr>
          <p:cNvPicPr>
            <a:picLocks noGrp="1" noChangeAspect="1"/>
          </p:cNvPicPr>
          <p:nvPr>
            <p:ph idx="1"/>
          </p:nvPr>
        </p:nvPicPr>
        <p:blipFill>
          <a:blip r:embed="rId2"/>
          <a:stretch>
            <a:fillRect/>
          </a:stretch>
        </p:blipFill>
        <p:spPr>
          <a:xfrm>
            <a:off x="1409677" y="3739355"/>
            <a:ext cx="6324646" cy="247652"/>
          </a:xfrm>
        </p:spPr>
      </p:pic>
      <p:pic>
        <p:nvPicPr>
          <p:cNvPr id="5" name="Picture 4">
            <a:extLst>
              <a:ext uri="{FF2B5EF4-FFF2-40B4-BE49-F238E27FC236}">
                <a16:creationId xmlns:a16="http://schemas.microsoft.com/office/drawing/2014/main" id="{7214E5AC-77FF-4132-BCAE-4BF9C24C6767}"/>
              </a:ext>
            </a:extLst>
          </p:cNvPr>
          <p:cNvPicPr>
            <a:picLocks noChangeAspect="1"/>
          </p:cNvPicPr>
          <p:nvPr/>
        </p:nvPicPr>
        <p:blipFill>
          <a:blip r:embed="rId3"/>
          <a:stretch>
            <a:fillRect/>
          </a:stretch>
        </p:blipFill>
        <p:spPr>
          <a:xfrm>
            <a:off x="323528" y="2204864"/>
            <a:ext cx="8820472" cy="3010774"/>
          </a:xfrm>
          <a:prstGeom prst="rect">
            <a:avLst/>
          </a:prstGeom>
        </p:spPr>
      </p:pic>
      <p:pic>
        <p:nvPicPr>
          <p:cNvPr id="9" name="Picture 8">
            <a:extLst>
              <a:ext uri="{FF2B5EF4-FFF2-40B4-BE49-F238E27FC236}">
                <a16:creationId xmlns:a16="http://schemas.microsoft.com/office/drawing/2014/main" id="{76898D53-92BE-427B-90EB-D6F1D8D87789}"/>
              </a:ext>
            </a:extLst>
          </p:cNvPr>
          <p:cNvPicPr>
            <a:picLocks noChangeAspect="1"/>
          </p:cNvPicPr>
          <p:nvPr/>
        </p:nvPicPr>
        <p:blipFill>
          <a:blip r:embed="rId2"/>
          <a:stretch>
            <a:fillRect/>
          </a:stretch>
        </p:blipFill>
        <p:spPr>
          <a:xfrm>
            <a:off x="107504" y="5521498"/>
            <a:ext cx="6324646" cy="247652"/>
          </a:xfrm>
          <a:prstGeom prst="rect">
            <a:avLst/>
          </a:prstGeom>
        </p:spPr>
      </p:pic>
    </p:spTree>
    <p:extLst>
      <p:ext uri="{BB962C8B-B14F-4D97-AF65-F5344CB8AC3E}">
        <p14:creationId xmlns:p14="http://schemas.microsoft.com/office/powerpoint/2010/main" val="863312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3150-D100-41C0-B27C-F19E524123C8}"/>
              </a:ext>
            </a:extLst>
          </p:cNvPr>
          <p:cNvSpPr>
            <a:spLocks noGrp="1"/>
          </p:cNvSpPr>
          <p:nvPr>
            <p:ph type="title"/>
          </p:nvPr>
        </p:nvSpPr>
        <p:spPr/>
        <p:txBody>
          <a:bodyPr>
            <a:normAutofit/>
          </a:bodyPr>
          <a:lstStyle/>
          <a:p>
            <a:r>
              <a:rPr lang="en-US" sz="3600" b="1" dirty="0"/>
              <a:t>Graph Fourier Transform</a:t>
            </a:r>
          </a:p>
        </p:txBody>
      </p:sp>
      <p:pic>
        <p:nvPicPr>
          <p:cNvPr id="5" name="Picture 4">
            <a:extLst>
              <a:ext uri="{FF2B5EF4-FFF2-40B4-BE49-F238E27FC236}">
                <a16:creationId xmlns:a16="http://schemas.microsoft.com/office/drawing/2014/main" id="{8FF4DBAF-7902-4888-90CE-40E0FC0AA557}"/>
              </a:ext>
            </a:extLst>
          </p:cNvPr>
          <p:cNvPicPr>
            <a:picLocks noChangeAspect="1"/>
          </p:cNvPicPr>
          <p:nvPr/>
        </p:nvPicPr>
        <p:blipFill>
          <a:blip r:embed="rId2"/>
          <a:stretch>
            <a:fillRect/>
          </a:stretch>
        </p:blipFill>
        <p:spPr>
          <a:xfrm>
            <a:off x="539552" y="1876127"/>
            <a:ext cx="8385941" cy="4433193"/>
          </a:xfrm>
          <a:prstGeom prst="rect">
            <a:avLst/>
          </a:prstGeom>
        </p:spPr>
      </p:pic>
    </p:spTree>
    <p:extLst>
      <p:ext uri="{BB962C8B-B14F-4D97-AF65-F5344CB8AC3E}">
        <p14:creationId xmlns:p14="http://schemas.microsoft.com/office/powerpoint/2010/main" val="201196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D7C4264-5D1B-4FF4-93B9-6E8C7A22DD33}"/>
              </a:ext>
            </a:extLst>
          </p:cNvPr>
          <p:cNvPicPr>
            <a:picLocks noChangeAspect="1"/>
          </p:cNvPicPr>
          <p:nvPr/>
        </p:nvPicPr>
        <p:blipFill>
          <a:blip r:embed="rId2"/>
          <a:stretch>
            <a:fillRect/>
          </a:stretch>
        </p:blipFill>
        <p:spPr>
          <a:xfrm>
            <a:off x="5076056" y="1984823"/>
            <a:ext cx="2787793" cy="2309566"/>
          </a:xfrm>
          <a:prstGeom prst="rect">
            <a:avLst/>
          </a:prstGeom>
        </p:spPr>
      </p:pic>
      <p:sp>
        <p:nvSpPr>
          <p:cNvPr id="2" name="标题 1">
            <a:extLst>
              <a:ext uri="{FF2B5EF4-FFF2-40B4-BE49-F238E27FC236}">
                <a16:creationId xmlns:a16="http://schemas.microsoft.com/office/drawing/2014/main" id="{ACEC4C35-E3E7-48C9-ABD8-8E5C0DC2DC04}"/>
              </a:ext>
            </a:extLst>
          </p:cNvPr>
          <p:cNvSpPr>
            <a:spLocks noGrp="1"/>
          </p:cNvSpPr>
          <p:nvPr>
            <p:ph type="title"/>
          </p:nvPr>
        </p:nvSpPr>
        <p:spPr/>
        <p:txBody>
          <a:bodyPr>
            <a:normAutofit/>
          </a:bodyPr>
          <a:lstStyle/>
          <a:p>
            <a:r>
              <a:rPr lang="en-US" altLang="zh-CN" sz="3600" b="1" dirty="0"/>
              <a:t>Research Highlights</a:t>
            </a:r>
            <a:endParaRPr lang="zh-CN" altLang="en-US" sz="3600" dirty="0"/>
          </a:p>
        </p:txBody>
      </p:sp>
      <p:sp>
        <p:nvSpPr>
          <p:cNvPr id="8" name="内容占位符 2">
            <a:extLst>
              <a:ext uri="{FF2B5EF4-FFF2-40B4-BE49-F238E27FC236}">
                <a16:creationId xmlns:a16="http://schemas.microsoft.com/office/drawing/2014/main" id="{A9CF7A9A-0F6E-4AED-AF34-91CE8125DABE}"/>
              </a:ext>
            </a:extLst>
          </p:cNvPr>
          <p:cNvSpPr>
            <a:spLocks noGrp="1"/>
          </p:cNvSpPr>
          <p:nvPr>
            <p:ph idx="1"/>
          </p:nvPr>
        </p:nvSpPr>
        <p:spPr>
          <a:xfrm>
            <a:off x="457200" y="1412776"/>
            <a:ext cx="8229600" cy="4525963"/>
          </a:xfrm>
        </p:spPr>
        <p:txBody>
          <a:bodyPr>
            <a:normAutofit/>
          </a:bodyPr>
          <a:lstStyle/>
          <a:p>
            <a:r>
              <a:rPr lang="en-US" altLang="zh-CN" sz="2800" b="1" dirty="0">
                <a:latin typeface="+mj-lt"/>
              </a:rPr>
              <a:t>Graph Attention Networks </a:t>
            </a:r>
            <a:r>
              <a:rPr lang="en-US" sz="2000" b="1" dirty="0">
                <a:solidFill>
                  <a:srgbClr val="FF0000"/>
                </a:solidFill>
                <a:latin typeface="+mj-lt"/>
              </a:rPr>
              <a:t>[</a:t>
            </a:r>
            <a:r>
              <a:rPr lang="en-US" altLang="zh-CN" sz="2000" b="1" dirty="0">
                <a:solidFill>
                  <a:srgbClr val="FF0000"/>
                </a:solidFill>
                <a:latin typeface="+mj-lt"/>
              </a:rPr>
              <a:t>ICLR 2020</a:t>
            </a:r>
            <a:r>
              <a:rPr lang="en-US" sz="2000" b="1" dirty="0">
                <a:solidFill>
                  <a:srgbClr val="FF0000"/>
                </a:solidFill>
                <a:latin typeface="+mj-lt"/>
              </a:rPr>
              <a:t>]</a:t>
            </a:r>
            <a:endParaRPr lang="en-US" sz="2400" dirty="0">
              <a:latin typeface="+mj-lt"/>
            </a:endParaRPr>
          </a:p>
          <a:p>
            <a:pPr lvl="1"/>
            <a:r>
              <a:rPr lang="en-US" sz="1800" dirty="0">
                <a:latin typeface="+mj-lt"/>
              </a:rPr>
              <a:t>I</a:t>
            </a:r>
            <a:r>
              <a:rPr lang="en-US" altLang="zh-CN" sz="1800" dirty="0">
                <a:latin typeface="+mj-lt"/>
              </a:rPr>
              <a:t>ncorporating structural clues to improve content-based graph attention</a:t>
            </a:r>
            <a:endParaRPr lang="en-US" sz="2000" b="1" dirty="0">
              <a:solidFill>
                <a:srgbClr val="FF0000"/>
              </a:solidFill>
              <a:latin typeface="+mj-lt"/>
            </a:endParaRPr>
          </a:p>
        </p:txBody>
      </p:sp>
      <p:pic>
        <p:nvPicPr>
          <p:cNvPr id="10" name="图片 9">
            <a:extLst>
              <a:ext uri="{FF2B5EF4-FFF2-40B4-BE49-F238E27FC236}">
                <a16:creationId xmlns:a16="http://schemas.microsoft.com/office/drawing/2014/main" id="{6CE0AAE0-2F41-4FD3-A577-A3A00A36FBB3}"/>
              </a:ext>
            </a:extLst>
          </p:cNvPr>
          <p:cNvPicPr>
            <a:picLocks noChangeAspect="1"/>
          </p:cNvPicPr>
          <p:nvPr/>
        </p:nvPicPr>
        <p:blipFill>
          <a:blip r:embed="rId3"/>
          <a:stretch>
            <a:fillRect/>
          </a:stretch>
        </p:blipFill>
        <p:spPr>
          <a:xfrm>
            <a:off x="0" y="2400201"/>
            <a:ext cx="5105662" cy="3841947"/>
          </a:xfrm>
          <a:prstGeom prst="rect">
            <a:avLst/>
          </a:prstGeom>
        </p:spPr>
      </p:pic>
      <p:pic>
        <p:nvPicPr>
          <p:cNvPr id="12" name="图片 11">
            <a:extLst>
              <a:ext uri="{FF2B5EF4-FFF2-40B4-BE49-F238E27FC236}">
                <a16:creationId xmlns:a16="http://schemas.microsoft.com/office/drawing/2014/main" id="{59BD310D-059A-4FDB-8507-01384D32C667}"/>
              </a:ext>
            </a:extLst>
          </p:cNvPr>
          <p:cNvPicPr>
            <a:picLocks noChangeAspect="1"/>
          </p:cNvPicPr>
          <p:nvPr/>
        </p:nvPicPr>
        <p:blipFill>
          <a:blip r:embed="rId4"/>
          <a:stretch>
            <a:fillRect/>
          </a:stretch>
        </p:blipFill>
        <p:spPr>
          <a:xfrm>
            <a:off x="5148064" y="4321174"/>
            <a:ext cx="3228036" cy="2400201"/>
          </a:xfrm>
          <a:prstGeom prst="rect">
            <a:avLst/>
          </a:prstGeom>
        </p:spPr>
      </p:pic>
    </p:spTree>
    <p:extLst>
      <p:ext uri="{BB962C8B-B14F-4D97-AF65-F5344CB8AC3E}">
        <p14:creationId xmlns:p14="http://schemas.microsoft.com/office/powerpoint/2010/main" val="16852739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2AB2-9A11-4119-A894-F112756325B9}"/>
              </a:ext>
            </a:extLst>
          </p:cNvPr>
          <p:cNvSpPr>
            <a:spLocks noGrp="1"/>
          </p:cNvSpPr>
          <p:nvPr>
            <p:ph type="title"/>
          </p:nvPr>
        </p:nvSpPr>
        <p:spPr/>
        <p:txBody>
          <a:bodyPr>
            <a:normAutofit/>
          </a:bodyPr>
          <a:lstStyle/>
          <a:p>
            <a:r>
              <a:rPr lang="en-US" sz="3600" b="1" dirty="0"/>
              <a:t>Classic Signal Filtering</a:t>
            </a:r>
          </a:p>
        </p:txBody>
      </p:sp>
      <p:sp>
        <p:nvSpPr>
          <p:cNvPr id="3" name="Content Placeholder 2">
            <a:extLst>
              <a:ext uri="{FF2B5EF4-FFF2-40B4-BE49-F238E27FC236}">
                <a16:creationId xmlns:a16="http://schemas.microsoft.com/office/drawing/2014/main" id="{F3D3DB9B-047F-49F7-8BE0-B3DD88BD2ED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DCBDE51-5863-482B-9426-49706C4C9A9F}"/>
              </a:ext>
            </a:extLst>
          </p:cNvPr>
          <p:cNvPicPr>
            <a:picLocks noChangeAspect="1"/>
          </p:cNvPicPr>
          <p:nvPr/>
        </p:nvPicPr>
        <p:blipFill>
          <a:blip r:embed="rId2"/>
          <a:stretch>
            <a:fillRect/>
          </a:stretch>
        </p:blipFill>
        <p:spPr>
          <a:xfrm>
            <a:off x="395536" y="1600200"/>
            <a:ext cx="8567800" cy="4181506"/>
          </a:xfrm>
          <a:prstGeom prst="rect">
            <a:avLst/>
          </a:prstGeom>
        </p:spPr>
      </p:pic>
    </p:spTree>
    <p:extLst>
      <p:ext uri="{BB962C8B-B14F-4D97-AF65-F5344CB8AC3E}">
        <p14:creationId xmlns:p14="http://schemas.microsoft.com/office/powerpoint/2010/main" val="306323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371C0-03A2-461A-A798-1CB53BACA09E}"/>
              </a:ext>
            </a:extLst>
          </p:cNvPr>
          <p:cNvSpPr>
            <a:spLocks noGrp="1"/>
          </p:cNvSpPr>
          <p:nvPr>
            <p:ph type="title"/>
          </p:nvPr>
        </p:nvSpPr>
        <p:spPr/>
        <p:txBody>
          <a:bodyPr>
            <a:normAutofit/>
          </a:bodyPr>
          <a:lstStyle/>
          <a:p>
            <a:r>
              <a:rPr lang="en-US" sz="3600" b="1" dirty="0"/>
              <a:t>Graph Signal Filtering</a:t>
            </a:r>
          </a:p>
        </p:txBody>
      </p:sp>
      <p:sp>
        <p:nvSpPr>
          <p:cNvPr id="3" name="Content Placeholder 2">
            <a:extLst>
              <a:ext uri="{FF2B5EF4-FFF2-40B4-BE49-F238E27FC236}">
                <a16:creationId xmlns:a16="http://schemas.microsoft.com/office/drawing/2014/main" id="{01CC2176-3EBF-48A8-9DA1-4E62819C0F6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BDB5F36-96A0-4EC6-B840-2B245E1A3290}"/>
              </a:ext>
            </a:extLst>
          </p:cNvPr>
          <p:cNvPicPr>
            <a:picLocks noChangeAspect="1"/>
          </p:cNvPicPr>
          <p:nvPr/>
        </p:nvPicPr>
        <p:blipFill>
          <a:blip r:embed="rId2"/>
          <a:stretch>
            <a:fillRect/>
          </a:stretch>
        </p:blipFill>
        <p:spPr>
          <a:xfrm>
            <a:off x="107504" y="1354727"/>
            <a:ext cx="8782114" cy="4333907"/>
          </a:xfrm>
          <a:prstGeom prst="rect">
            <a:avLst/>
          </a:prstGeom>
        </p:spPr>
      </p:pic>
      <p:grpSp>
        <p:nvGrpSpPr>
          <p:cNvPr id="6" name="Group 5">
            <a:extLst>
              <a:ext uri="{FF2B5EF4-FFF2-40B4-BE49-F238E27FC236}">
                <a16:creationId xmlns:a16="http://schemas.microsoft.com/office/drawing/2014/main" id="{E088A376-8088-45D0-BCEF-84536B65E509}"/>
              </a:ext>
            </a:extLst>
          </p:cNvPr>
          <p:cNvGrpSpPr/>
          <p:nvPr/>
        </p:nvGrpSpPr>
        <p:grpSpPr>
          <a:xfrm>
            <a:off x="899592" y="5739612"/>
            <a:ext cx="5199045" cy="1114433"/>
            <a:chOff x="3491880" y="5493879"/>
            <a:chExt cx="5199045" cy="1114433"/>
          </a:xfrm>
        </p:grpSpPr>
        <p:pic>
          <p:nvPicPr>
            <p:cNvPr id="7" name="Picture 6">
              <a:extLst>
                <a:ext uri="{FF2B5EF4-FFF2-40B4-BE49-F238E27FC236}">
                  <a16:creationId xmlns:a16="http://schemas.microsoft.com/office/drawing/2014/main" id="{9B7031F6-A7FF-4E7E-B43E-456B5344DA22}"/>
                </a:ext>
              </a:extLst>
            </p:cNvPr>
            <p:cNvPicPr>
              <a:picLocks noChangeAspect="1"/>
            </p:cNvPicPr>
            <p:nvPr/>
          </p:nvPicPr>
          <p:blipFill>
            <a:blip r:embed="rId3"/>
            <a:stretch>
              <a:fillRect/>
            </a:stretch>
          </p:blipFill>
          <p:spPr>
            <a:xfrm>
              <a:off x="4023641" y="5493879"/>
              <a:ext cx="4667284" cy="1114433"/>
            </a:xfrm>
            <a:prstGeom prst="rect">
              <a:avLst/>
            </a:prstGeom>
          </p:spPr>
        </p:pic>
        <p:pic>
          <p:nvPicPr>
            <p:cNvPr id="8" name="Picture 7">
              <a:extLst>
                <a:ext uri="{FF2B5EF4-FFF2-40B4-BE49-F238E27FC236}">
                  <a16:creationId xmlns:a16="http://schemas.microsoft.com/office/drawing/2014/main" id="{28F0966C-C2A4-423E-9128-6FCFE5EB04C5}"/>
                </a:ext>
              </a:extLst>
            </p:cNvPr>
            <p:cNvPicPr>
              <a:picLocks noChangeAspect="1"/>
            </p:cNvPicPr>
            <p:nvPr/>
          </p:nvPicPr>
          <p:blipFill>
            <a:blip r:embed="rId4"/>
            <a:stretch>
              <a:fillRect/>
            </a:stretch>
          </p:blipFill>
          <p:spPr>
            <a:xfrm>
              <a:off x="3491880" y="5695720"/>
              <a:ext cx="747718" cy="671517"/>
            </a:xfrm>
            <a:prstGeom prst="rect">
              <a:avLst/>
            </a:prstGeom>
          </p:spPr>
        </p:pic>
      </p:grpSp>
      <p:pic>
        <p:nvPicPr>
          <p:cNvPr id="10" name="Picture 9">
            <a:extLst>
              <a:ext uri="{FF2B5EF4-FFF2-40B4-BE49-F238E27FC236}">
                <a16:creationId xmlns:a16="http://schemas.microsoft.com/office/drawing/2014/main" id="{E088CAE4-4392-4D76-86B6-6B13ED5CEC27}"/>
              </a:ext>
            </a:extLst>
          </p:cNvPr>
          <p:cNvPicPr>
            <a:picLocks noChangeAspect="1"/>
          </p:cNvPicPr>
          <p:nvPr/>
        </p:nvPicPr>
        <p:blipFill>
          <a:blip r:embed="rId5"/>
          <a:stretch>
            <a:fillRect/>
          </a:stretch>
        </p:blipFill>
        <p:spPr>
          <a:xfrm>
            <a:off x="6804248" y="4005064"/>
            <a:ext cx="900119" cy="485779"/>
          </a:xfrm>
          <a:prstGeom prst="rect">
            <a:avLst/>
          </a:prstGeom>
        </p:spPr>
      </p:pic>
    </p:spTree>
    <p:extLst>
      <p:ext uri="{BB962C8B-B14F-4D97-AF65-F5344CB8AC3E}">
        <p14:creationId xmlns:p14="http://schemas.microsoft.com/office/powerpoint/2010/main" val="7237733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AB8C-6DF4-4B92-83CB-189EEADC0D7E}"/>
              </a:ext>
            </a:extLst>
          </p:cNvPr>
          <p:cNvSpPr>
            <a:spLocks noGrp="1"/>
          </p:cNvSpPr>
          <p:nvPr>
            <p:ph type="title"/>
          </p:nvPr>
        </p:nvSpPr>
        <p:spPr/>
        <p:txBody>
          <a:bodyPr>
            <a:normAutofit/>
          </a:bodyPr>
          <a:lstStyle/>
          <a:p>
            <a:r>
              <a:rPr lang="en-US" sz="3600" b="1" dirty="0"/>
              <a:t>Laplacian Smoothing Example</a:t>
            </a:r>
          </a:p>
        </p:txBody>
      </p:sp>
      <p:sp>
        <p:nvSpPr>
          <p:cNvPr id="3" name="Content Placeholder 2">
            <a:extLst>
              <a:ext uri="{FF2B5EF4-FFF2-40B4-BE49-F238E27FC236}">
                <a16:creationId xmlns:a16="http://schemas.microsoft.com/office/drawing/2014/main" id="{F3D88EF1-3C50-4E4D-8AF1-E9AB11EA997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EFF5D5F-478A-4DA3-8D20-9D93EA4E4CB3}"/>
              </a:ext>
            </a:extLst>
          </p:cNvPr>
          <p:cNvPicPr>
            <a:picLocks noChangeAspect="1"/>
          </p:cNvPicPr>
          <p:nvPr/>
        </p:nvPicPr>
        <p:blipFill>
          <a:blip r:embed="rId2"/>
          <a:stretch>
            <a:fillRect/>
          </a:stretch>
        </p:blipFill>
        <p:spPr>
          <a:xfrm>
            <a:off x="323528" y="1600200"/>
            <a:ext cx="8729726" cy="3243286"/>
          </a:xfrm>
          <a:prstGeom prst="rect">
            <a:avLst/>
          </a:prstGeom>
        </p:spPr>
      </p:pic>
    </p:spTree>
    <p:extLst>
      <p:ext uri="{BB962C8B-B14F-4D97-AF65-F5344CB8AC3E}">
        <p14:creationId xmlns:p14="http://schemas.microsoft.com/office/powerpoint/2010/main" val="3948711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C7EE-5F35-4A23-9568-16ACEAD9B4E2}"/>
              </a:ext>
            </a:extLst>
          </p:cNvPr>
          <p:cNvSpPr>
            <a:spLocks noGrp="1"/>
          </p:cNvSpPr>
          <p:nvPr>
            <p:ph type="title"/>
          </p:nvPr>
        </p:nvSpPr>
        <p:spPr/>
        <p:txBody>
          <a:bodyPr>
            <a:normAutofit/>
          </a:bodyPr>
          <a:lstStyle/>
          <a:p>
            <a:r>
              <a:rPr lang="en-US" altLang="zh-CN" sz="3600" b="1" dirty="0"/>
              <a:t>Image Denoising</a:t>
            </a:r>
            <a:endParaRPr lang="en-US" sz="3600" b="1" dirty="0"/>
          </a:p>
        </p:txBody>
      </p:sp>
      <p:pic>
        <p:nvPicPr>
          <p:cNvPr id="5" name="Picture 4">
            <a:extLst>
              <a:ext uri="{FF2B5EF4-FFF2-40B4-BE49-F238E27FC236}">
                <a16:creationId xmlns:a16="http://schemas.microsoft.com/office/drawing/2014/main" id="{F49C3E5A-0189-4302-8713-DD60AF1E2672}"/>
              </a:ext>
            </a:extLst>
          </p:cNvPr>
          <p:cNvPicPr>
            <a:picLocks noChangeAspect="1"/>
          </p:cNvPicPr>
          <p:nvPr/>
        </p:nvPicPr>
        <p:blipFill>
          <a:blip r:embed="rId2"/>
          <a:stretch>
            <a:fillRect/>
          </a:stretch>
        </p:blipFill>
        <p:spPr>
          <a:xfrm>
            <a:off x="179512" y="1400565"/>
            <a:ext cx="8901178" cy="5053049"/>
          </a:xfrm>
          <a:prstGeom prst="rect">
            <a:avLst/>
          </a:prstGeom>
        </p:spPr>
      </p:pic>
    </p:spTree>
    <p:extLst>
      <p:ext uri="{BB962C8B-B14F-4D97-AF65-F5344CB8AC3E}">
        <p14:creationId xmlns:p14="http://schemas.microsoft.com/office/powerpoint/2010/main" val="3544201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dirty="0"/>
              <a:t>Computer graphics Applications</a:t>
            </a:r>
            <a:endParaRPr lang="zh-CN" altLang="en-US" sz="3600" b="1" dirty="0"/>
          </a:p>
        </p:txBody>
      </p:sp>
      <p:sp>
        <p:nvSpPr>
          <p:cNvPr id="3" name="内容占位符 2"/>
          <p:cNvSpPr>
            <a:spLocks noGrp="1"/>
          </p:cNvSpPr>
          <p:nvPr>
            <p:ph idx="1"/>
          </p:nvPr>
        </p:nvSpPr>
        <p:spPr/>
        <p:txBody>
          <a:bodyPr/>
          <a:lstStyle/>
          <a:p>
            <a:r>
              <a:rPr lang="en-US" altLang="zh-CN" dirty="0"/>
              <a:t>Rendering on meshed surfaces</a:t>
            </a:r>
            <a:endParaRPr lang="zh-CN" altLang="en-US" dirty="0"/>
          </a:p>
        </p:txBody>
      </p:sp>
      <p:pic>
        <p:nvPicPr>
          <p:cNvPr id="4" name="图片 3"/>
          <p:cNvPicPr>
            <a:picLocks noChangeAspect="1"/>
          </p:cNvPicPr>
          <p:nvPr/>
        </p:nvPicPr>
        <p:blipFill>
          <a:blip r:embed="rId2"/>
          <a:stretch>
            <a:fillRect/>
          </a:stretch>
        </p:blipFill>
        <p:spPr>
          <a:xfrm>
            <a:off x="306196" y="2780928"/>
            <a:ext cx="8531608" cy="2536142"/>
          </a:xfrm>
          <a:prstGeom prst="rect">
            <a:avLst/>
          </a:prstGeom>
        </p:spPr>
      </p:pic>
      <p:cxnSp>
        <p:nvCxnSpPr>
          <p:cNvPr id="5" name="直接连接符 4"/>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99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7"/>
          <p:cNvPicPr>
            <a:picLocks noChangeAspect="1" noChangeArrowheads="1"/>
          </p:cNvPicPr>
          <p:nvPr/>
        </p:nvPicPr>
        <p:blipFill>
          <a:blip r:embed="rId2" cstate="print"/>
          <a:srcRect r="4121"/>
          <a:stretch>
            <a:fillRect/>
          </a:stretch>
        </p:blipFill>
        <p:spPr>
          <a:xfrm>
            <a:off x="971600" y="3211260"/>
            <a:ext cx="8172400" cy="3548257"/>
          </a:xfrm>
          <a:prstGeom prst="rect">
            <a:avLst/>
          </a:prstGeom>
          <a:gradFill>
            <a:gsLst>
              <a:gs pos="0">
                <a:srgbClr val="000000">
                  <a:alpha val="54000"/>
                </a:srgbClr>
              </a:gs>
              <a:gs pos="39999">
                <a:srgbClr val="0A128C"/>
              </a:gs>
              <a:gs pos="70000">
                <a:srgbClr val="181CC7"/>
              </a:gs>
              <a:gs pos="88000">
                <a:srgbClr val="7005D4"/>
              </a:gs>
              <a:gs pos="100000">
                <a:srgbClr val="8C3D91"/>
              </a:gs>
            </a:gsLst>
            <a:lin ang="5400000" scaled="1"/>
          </a:gradFill>
        </p:spPr>
      </p:pic>
      <p:pic>
        <p:nvPicPr>
          <p:cNvPr id="15" name="Content Placeholder 4" descr="hevelius_telescope.gif"/>
          <p:cNvPicPr>
            <a:picLocks noGrp="1" noChangeAspect="1"/>
          </p:cNvPicPr>
          <p:nvPr/>
        </p:nvPicPr>
        <p:blipFill>
          <a:blip r:embed="rId3" cstate="print"/>
          <a:stretch>
            <a:fillRect/>
          </a:stretch>
        </p:blipFill>
        <p:spPr>
          <a:xfrm>
            <a:off x="179512" y="1505703"/>
            <a:ext cx="1656184" cy="2229478"/>
          </a:xfrm>
          <a:prstGeom prst="rect">
            <a:avLst/>
          </a:prstGeom>
          <a:ln w="60325">
            <a:solidFill>
              <a:schemeClr val="bg1">
                <a:lumMod val="85000"/>
              </a:schemeClr>
            </a:solidFill>
          </a:ln>
        </p:spPr>
      </p:pic>
      <p:pic>
        <p:nvPicPr>
          <p:cNvPr id="16" name="Picture 5" descr="H4060036-Enrico_Fermi-SPL.jpg"/>
          <p:cNvPicPr>
            <a:picLocks noChangeAspect="1"/>
          </p:cNvPicPr>
          <p:nvPr/>
        </p:nvPicPr>
        <p:blipFill>
          <a:blip r:embed="rId4" cstate="print"/>
          <a:stretch>
            <a:fillRect/>
          </a:stretch>
        </p:blipFill>
        <p:spPr>
          <a:xfrm>
            <a:off x="2282151" y="2151005"/>
            <a:ext cx="1641777" cy="2248283"/>
          </a:xfrm>
          <a:prstGeom prst="rect">
            <a:avLst/>
          </a:prstGeom>
          <a:ln w="60325">
            <a:solidFill>
              <a:schemeClr val="bg1">
                <a:lumMod val="85000"/>
              </a:schemeClr>
            </a:solidFill>
          </a:ln>
        </p:spPr>
      </p:pic>
      <p:pic>
        <p:nvPicPr>
          <p:cNvPr id="17" name="Picture 6" descr="4th.bmp"/>
          <p:cNvPicPr>
            <a:picLocks noChangeAspect="1"/>
          </p:cNvPicPr>
          <p:nvPr/>
        </p:nvPicPr>
        <p:blipFill>
          <a:blip r:embed="rId5" cstate="print"/>
          <a:stretch>
            <a:fillRect/>
          </a:stretch>
        </p:blipFill>
        <p:spPr>
          <a:xfrm>
            <a:off x="6660232" y="3735181"/>
            <a:ext cx="1707013" cy="2232248"/>
          </a:xfrm>
          <a:prstGeom prst="rect">
            <a:avLst/>
          </a:prstGeom>
          <a:ln w="60325">
            <a:solidFill>
              <a:schemeClr val="bg1">
                <a:lumMod val="85000"/>
              </a:schemeClr>
            </a:solidFill>
          </a:ln>
        </p:spPr>
      </p:pic>
      <p:sp>
        <p:nvSpPr>
          <p:cNvPr id="18" name="AutoShape 8"/>
          <p:cNvSpPr>
            <a:spLocks noChangeArrowheads="1"/>
          </p:cNvSpPr>
          <p:nvPr/>
        </p:nvSpPr>
        <p:spPr bwMode="gray">
          <a:xfrm>
            <a:off x="6721650" y="6055576"/>
            <a:ext cx="1584176" cy="360040"/>
          </a:xfrm>
          <a:prstGeom prst="roundRect">
            <a:avLst>
              <a:gd name="adj" fmla="val 50000"/>
            </a:avLst>
          </a:prstGeom>
          <a:gradFill rotWithShape="1">
            <a:gsLst>
              <a:gs pos="0">
                <a:schemeClr val="accent1"/>
              </a:gs>
              <a:gs pos="100000">
                <a:schemeClr val="accent1">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defRPr/>
            </a:pPr>
            <a:r>
              <a:rPr lang="en-US" altLang="zh-CN" sz="1700" b="1" dirty="0">
                <a:latin typeface="+mj-lt"/>
                <a:ea typeface="宋体" charset="-122"/>
              </a:rPr>
              <a:t>data intensive</a:t>
            </a:r>
          </a:p>
        </p:txBody>
      </p:sp>
      <p:sp>
        <p:nvSpPr>
          <p:cNvPr id="19" name="AutoShape 9"/>
          <p:cNvSpPr>
            <a:spLocks noChangeArrowheads="1"/>
          </p:cNvSpPr>
          <p:nvPr/>
        </p:nvSpPr>
        <p:spPr bwMode="gray">
          <a:xfrm>
            <a:off x="2375756" y="4493173"/>
            <a:ext cx="1440160" cy="348563"/>
          </a:xfrm>
          <a:prstGeom prst="roundRect">
            <a:avLst>
              <a:gd name="adj" fmla="val 50000"/>
            </a:avLst>
          </a:prstGeom>
          <a:blipFill>
            <a:blip r:embed="rId6" cstate="print"/>
            <a:tile tx="0" ty="0" sx="100000" sy="100000" flip="none" algn="tl"/>
          </a:blipFill>
          <a:ln w="38100" algn="ctr">
            <a:solidFill>
              <a:srgbClr val="FFFFFF"/>
            </a:solidFill>
            <a:round/>
            <a:headEnd/>
            <a:tailEnd/>
          </a:ln>
          <a:effectLst>
            <a:outerShdw dist="63500" dir="3187806" algn="ctr" rotWithShape="0">
              <a:srgbClr val="001D3A"/>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b="1" dirty="0">
                <a:latin typeface="+mj-lt"/>
                <a:ea typeface="宋体" charset="-122"/>
              </a:rPr>
              <a:t>theoretical</a:t>
            </a:r>
          </a:p>
        </p:txBody>
      </p:sp>
      <p:sp>
        <p:nvSpPr>
          <p:cNvPr id="20" name="AutoShape 10"/>
          <p:cNvSpPr>
            <a:spLocks noChangeArrowheads="1"/>
          </p:cNvSpPr>
          <p:nvPr/>
        </p:nvSpPr>
        <p:spPr bwMode="gray">
          <a:xfrm>
            <a:off x="251520" y="3794805"/>
            <a:ext cx="1440160" cy="360040"/>
          </a:xfrm>
          <a:prstGeom prst="roundRect">
            <a:avLst>
              <a:gd name="adj" fmla="val 50000"/>
            </a:avLst>
          </a:prstGeom>
          <a:gradFill rotWithShape="1">
            <a:gsLst>
              <a:gs pos="0">
                <a:srgbClr val="FFEFD1"/>
              </a:gs>
              <a:gs pos="64999">
                <a:srgbClr val="F0EBD5"/>
              </a:gs>
              <a:gs pos="100000">
                <a:srgbClr val="D1C39F"/>
              </a:gs>
            </a:gsLst>
            <a:lin ang="0" scaled="0"/>
          </a:gradFill>
          <a:ln w="38100" algn="ctr">
            <a:solidFill>
              <a:srgbClr val="FFFFFF"/>
            </a:solidFill>
            <a:round/>
            <a:headEnd/>
            <a:tailEnd/>
          </a:ln>
          <a:effectLst>
            <a:outerShdw dist="63500" dir="3187806" algn="ctr" rotWithShape="0">
              <a:srgbClr val="001D3A"/>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2000" b="1" dirty="0">
                <a:latin typeface="+mj-lt"/>
                <a:ea typeface="宋体" charset="-122"/>
              </a:rPr>
              <a:t>empirical</a:t>
            </a:r>
          </a:p>
        </p:txBody>
      </p:sp>
      <p:pic>
        <p:nvPicPr>
          <p:cNvPr id="22" name="Picture 13" descr="water-simulation.jpg"/>
          <p:cNvPicPr>
            <a:picLocks noChangeAspect="1"/>
          </p:cNvPicPr>
          <p:nvPr/>
        </p:nvPicPr>
        <p:blipFill>
          <a:blip r:embed="rId7" cstate="print"/>
          <a:stretch>
            <a:fillRect/>
          </a:stretch>
        </p:blipFill>
        <p:spPr>
          <a:xfrm>
            <a:off x="4355976" y="2943093"/>
            <a:ext cx="1656184" cy="2232248"/>
          </a:xfrm>
          <a:prstGeom prst="rect">
            <a:avLst/>
          </a:prstGeom>
          <a:ln w="60325">
            <a:solidFill>
              <a:schemeClr val="bg1">
                <a:lumMod val="85000"/>
              </a:schemeClr>
            </a:solidFill>
          </a:ln>
        </p:spPr>
      </p:pic>
      <p:sp>
        <p:nvSpPr>
          <p:cNvPr id="23" name="AutoShape 9"/>
          <p:cNvSpPr>
            <a:spLocks noChangeArrowheads="1"/>
          </p:cNvSpPr>
          <p:nvPr/>
        </p:nvSpPr>
        <p:spPr bwMode="gray">
          <a:xfrm>
            <a:off x="4435297" y="5229200"/>
            <a:ext cx="1440160" cy="348563"/>
          </a:xfrm>
          <a:prstGeom prst="roundRect">
            <a:avLst>
              <a:gd name="adj" fmla="val 50000"/>
            </a:avLst>
          </a:prstGeom>
          <a:blipFill>
            <a:blip r:embed="rId6" cstate="print">
              <a:duotone>
                <a:prstClr val="black"/>
                <a:schemeClr val="accent3">
                  <a:tint val="45000"/>
                  <a:satMod val="400000"/>
                </a:schemeClr>
              </a:duotone>
            </a:blip>
            <a:tile tx="0" ty="0" sx="100000" sy="100000" flip="none" algn="tl"/>
          </a:blipFill>
          <a:ln w="38100" algn="ctr">
            <a:solidFill>
              <a:srgbClr val="FFFFFF"/>
            </a:solidFill>
            <a:round/>
            <a:headEnd/>
            <a:tailEnd/>
          </a:ln>
          <a:effectLst>
            <a:outerShdw dist="63500" dir="3187806" algn="ctr" rotWithShape="0">
              <a:srgbClr val="001D3A"/>
            </a:outerShdw>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b="1" dirty="0">
                <a:latin typeface="+mj-lt"/>
                <a:ea typeface="宋体" charset="-122"/>
              </a:rPr>
              <a:t>simulation</a:t>
            </a:r>
          </a:p>
        </p:txBody>
      </p:sp>
      <p:sp>
        <p:nvSpPr>
          <p:cNvPr id="24" name="Title 1"/>
          <p:cNvSpPr>
            <a:spLocks noGrp="1"/>
          </p:cNvSpPr>
          <p:nvPr>
            <p:ph type="title"/>
          </p:nvPr>
        </p:nvSpPr>
        <p:spPr>
          <a:xfrm>
            <a:off x="457200" y="274638"/>
            <a:ext cx="8229600" cy="1143000"/>
          </a:xfrm>
        </p:spPr>
        <p:txBody>
          <a:bodyPr>
            <a:normAutofit/>
          </a:bodyPr>
          <a:lstStyle/>
          <a:p>
            <a:r>
              <a:rPr lang="en-US" sz="3600" b="1" dirty="0"/>
              <a:t>Data Intensive Research</a:t>
            </a:r>
          </a:p>
        </p:txBody>
      </p:sp>
      <p:cxnSp>
        <p:nvCxnSpPr>
          <p:cNvPr id="12" name="直接连接符 11"/>
          <p:cNvCxnSpPr/>
          <p:nvPr/>
        </p:nvCxnSpPr>
        <p:spPr>
          <a:xfrm>
            <a:off x="0" y="1268760"/>
            <a:ext cx="9144000" cy="0"/>
          </a:xfrm>
          <a:prstGeom prst="line">
            <a:avLst/>
          </a:prstGeom>
          <a:ln w="412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0C3B9-FD0E-4663-AE53-EECE36F086AA}"/>
              </a:ext>
            </a:extLst>
          </p:cNvPr>
          <p:cNvSpPr>
            <a:spLocks noGrp="1"/>
          </p:cNvSpPr>
          <p:nvPr>
            <p:ph type="title"/>
          </p:nvPr>
        </p:nvSpPr>
        <p:spPr/>
        <p:txBody>
          <a:bodyPr>
            <a:noAutofit/>
          </a:bodyPr>
          <a:lstStyle/>
          <a:p>
            <a:r>
              <a:rPr lang="en-US" altLang="zh-CN" sz="3600" b="1" dirty="0"/>
              <a:t>History of Deep Learning Milestones</a:t>
            </a:r>
            <a:endParaRPr lang="zh-CN" altLang="en-US" sz="3600" b="1" dirty="0"/>
          </a:p>
        </p:txBody>
      </p:sp>
      <p:sp>
        <p:nvSpPr>
          <p:cNvPr id="3" name="内容占位符 2">
            <a:extLst>
              <a:ext uri="{FF2B5EF4-FFF2-40B4-BE49-F238E27FC236}">
                <a16:creationId xmlns:a16="http://schemas.microsoft.com/office/drawing/2014/main" id="{E8111820-3E57-41C5-815D-1D411B07CA00}"/>
              </a:ext>
            </a:extLst>
          </p:cNvPr>
          <p:cNvSpPr>
            <a:spLocks noGrp="1"/>
          </p:cNvSpPr>
          <p:nvPr>
            <p:ph idx="1"/>
          </p:nvPr>
        </p:nvSpPr>
        <p:spPr/>
        <p:txBody>
          <a:bodyPr>
            <a:normAutofit lnSpcReduction="10000"/>
          </a:bodyPr>
          <a:lstStyle/>
          <a:p>
            <a:r>
              <a:rPr lang="en-US" altLang="zh-CN" sz="2400" dirty="0"/>
              <a:t>1943: Neural networks </a:t>
            </a:r>
          </a:p>
          <a:p>
            <a:r>
              <a:rPr lang="en-US" altLang="zh-CN" sz="2400" dirty="0"/>
              <a:t>1957-62: Perceptron </a:t>
            </a:r>
          </a:p>
          <a:p>
            <a:r>
              <a:rPr lang="en-US" altLang="zh-CN" sz="2400" dirty="0"/>
              <a:t>1970-86: Backpropagation, RBM, RNN </a:t>
            </a:r>
          </a:p>
          <a:p>
            <a:r>
              <a:rPr lang="en-US" altLang="zh-CN" sz="2400" dirty="0"/>
              <a:t>1979-98: CNN, MNIST, LSTM, Bidirectional RNN </a:t>
            </a:r>
          </a:p>
          <a:p>
            <a:r>
              <a:rPr lang="en-US" altLang="zh-CN" sz="2400" dirty="0"/>
              <a:t>2006: “Deep Learning”, Deep Belief Network </a:t>
            </a:r>
          </a:p>
          <a:p>
            <a:r>
              <a:rPr lang="en-US" altLang="zh-CN" sz="2400" dirty="0"/>
              <a:t>2009: ImageNet + </a:t>
            </a:r>
            <a:r>
              <a:rPr lang="en-US" altLang="zh-CN" sz="2400" dirty="0" err="1"/>
              <a:t>AlexNet</a:t>
            </a:r>
            <a:r>
              <a:rPr lang="en-US" altLang="zh-CN" sz="2400" dirty="0"/>
              <a:t> </a:t>
            </a:r>
          </a:p>
          <a:p>
            <a:r>
              <a:rPr lang="en-US" altLang="zh-CN" sz="2400" dirty="0"/>
              <a:t>2014: GANs </a:t>
            </a:r>
          </a:p>
          <a:p>
            <a:r>
              <a:rPr lang="en-US" altLang="zh-CN" sz="2400" dirty="0"/>
              <a:t>2016-17: AlphaGo, </a:t>
            </a:r>
            <a:r>
              <a:rPr lang="en-US" altLang="zh-CN" sz="2400" dirty="0" err="1"/>
              <a:t>AlphaZero</a:t>
            </a:r>
            <a:r>
              <a:rPr lang="en-US" altLang="zh-CN" sz="2400" dirty="0"/>
              <a:t> </a:t>
            </a:r>
          </a:p>
          <a:p>
            <a:r>
              <a:rPr lang="en-US" altLang="zh-CN" sz="2400" dirty="0"/>
              <a:t>2017-19: Transformers, BERT</a:t>
            </a:r>
          </a:p>
          <a:p>
            <a:r>
              <a:rPr lang="en-US" altLang="zh-CN" sz="2400" dirty="0"/>
              <a:t>2020-now</a:t>
            </a:r>
            <a:r>
              <a:rPr lang="zh-CN" altLang="en-US" sz="2400" dirty="0"/>
              <a:t>：</a:t>
            </a:r>
            <a:r>
              <a:rPr lang="en-US" altLang="zh-CN" sz="2400" dirty="0"/>
              <a:t>self-supervised learning, contrastive learning,</a:t>
            </a:r>
            <a:r>
              <a:rPr lang="zh-CN" altLang="en-US" sz="2400" dirty="0"/>
              <a:t> </a:t>
            </a:r>
            <a:r>
              <a:rPr lang="en-US" altLang="zh-CN" sz="2400" dirty="0"/>
              <a:t>Transformer application outside NLP domains</a:t>
            </a:r>
          </a:p>
        </p:txBody>
      </p:sp>
    </p:spTree>
    <p:extLst>
      <p:ext uri="{BB962C8B-B14F-4D97-AF65-F5344CB8AC3E}">
        <p14:creationId xmlns:p14="http://schemas.microsoft.com/office/powerpoint/2010/main" val="31063270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bf S}{\bf v} = \lambda {\bf v}&#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38"/>
  <p:tag name="PICTUREFILESIZE" val="2756"/>
</p:tagLst>
</file>

<file path=ppt/tags/tag2.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lambda \in  \RR&#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26"/>
  <p:tag name="PICTUREFILESIZE" val="2389"/>
</p:tagLst>
</file>

<file path=ppt/tags/tag3.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bf v} \in  \RR^m \neq {\bf 0}&#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53"/>
  <p:tag name="PICTUREFILESIZE" val="3934"/>
</p:tagLst>
</file>

<file path=ppt/tags/tag4.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bf S} - \lambda {\bf I}|= 0&#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52"/>
  <p:tag name="PICTUREFILESIZE" val="331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article}&#10;\usepackage{color}&#10;\usepackage{amsmath}&#10;\usepackage{amsfonts}&#10;\newcommand{\RR}{\mathbb R}&#10;\pagestyle{empty}&#10;\begin{document}&#10;\begin{align*}&#10;\begin{pmatrix}&#10;6 &amp; -2\\&#10;4 &amp; 0  &#10;\end{pmatrix}&#10;\begin{pmatrix} 1 \\ 2 \end{pmatrix}&#10;=&#10;\begin{pmatrix} 2 \\ 4 \end{pmatrix}&#10;=&#10;2 \begin{pmatrix} 1 \\ 2 \end{pmatrix}&#10;\end{align*}&#10;\end{document}"/>
  <p:tag name="EXTERNALNAME" val="txp_fig"/>
  <p:tag name="BLEND" val="False"/>
  <p:tag name="TRANSPARENT" val="True"/>
  <p:tag name="KEEPFILES" val="False"/>
  <p:tag name="DEBUGPAUSE" val="False"/>
  <p:tag name="RESOLUTION" val="1200"/>
  <p:tag name="TIMEOUT" val="(none)"/>
  <p:tag name="BOXWIDTH" val="354"/>
  <p:tag name="BOXHEIGHT" val="421"/>
  <p:tag name="BOXFONT" val="10"/>
  <p:tag name="BOXWRAP" val="True"/>
  <p:tag name="WORKAROUNDTRANSPARENCYBUG" val="False"/>
  <p:tag name="ALLOWFONTSUBSTITUTION" val="False"/>
  <p:tag name="BITMAPFORMAT" val="png256"/>
  <p:tag name="ORIGWIDTH" val="133"/>
  <p:tag name="PICTUREFILESIZE" val="139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61992</TotalTime>
  <Words>2832</Words>
  <Application>Microsoft Office PowerPoint</Application>
  <PresentationFormat>On-screen Show (4:3)</PresentationFormat>
  <Paragraphs>522</Paragraphs>
  <Slides>74</Slides>
  <Notes>1</Notes>
  <HiddenSlides>10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3</vt:i4>
      </vt:variant>
      <vt:variant>
        <vt:lpstr>Slide Titles</vt:lpstr>
      </vt:variant>
      <vt:variant>
        <vt:i4>74</vt:i4>
      </vt:variant>
    </vt:vector>
  </HeadingPairs>
  <TitlesOfParts>
    <vt:vector size="93" baseType="lpstr">
      <vt:lpstr>AvantGarde Md BT</vt:lpstr>
      <vt:lpstr>Calibri (Body)</vt:lpstr>
      <vt:lpstr>微软雅黑</vt:lpstr>
      <vt:lpstr>黑体</vt:lpstr>
      <vt:lpstr>Arial</vt:lpstr>
      <vt:lpstr>Arial Black</vt:lpstr>
      <vt:lpstr>Book Antiqua</vt:lpstr>
      <vt:lpstr>Calibri</vt:lpstr>
      <vt:lpstr>Cambria Math</vt:lpstr>
      <vt:lpstr>Comic Sans MS</vt:lpstr>
      <vt:lpstr>Monotype Corsiva</vt:lpstr>
      <vt:lpstr>Times</vt:lpstr>
      <vt:lpstr>Times New Roman</vt:lpstr>
      <vt:lpstr>Trebuchet MS</vt:lpstr>
      <vt:lpstr>Wingdings</vt:lpstr>
      <vt:lpstr>Office Theme</vt:lpstr>
      <vt:lpstr>Acrobat Document</vt:lpstr>
      <vt:lpstr>公式</vt:lpstr>
      <vt:lpstr>Equation</vt:lpstr>
      <vt:lpstr>PowerPoint Presentation</vt:lpstr>
      <vt:lpstr>Research Highlights</vt:lpstr>
      <vt:lpstr>Research Highlights</vt:lpstr>
      <vt:lpstr>Research Highlights</vt:lpstr>
      <vt:lpstr>Research Highlights</vt:lpstr>
      <vt:lpstr>Research Highlights</vt:lpstr>
      <vt:lpstr>Research Highlights</vt:lpstr>
      <vt:lpstr>Data Intensive Research</vt:lpstr>
      <vt:lpstr>History of Deep Learning Milestones</vt:lpstr>
      <vt:lpstr>Turing Award for Deep Learning</vt:lpstr>
      <vt:lpstr>Deep Learning in Industry</vt:lpstr>
      <vt:lpstr>Deep Learning in Industry</vt:lpstr>
      <vt:lpstr>Deep Learning Applications</vt:lpstr>
      <vt:lpstr>Deep Learning Applications</vt:lpstr>
      <vt:lpstr>Deep Learning Applications</vt:lpstr>
      <vt:lpstr>Deep Learning Applications</vt:lpstr>
      <vt:lpstr>Deep Learning Applications</vt:lpstr>
      <vt:lpstr>Deep Learning Applications</vt:lpstr>
      <vt:lpstr>Different Voices of Deep Learning</vt:lpstr>
      <vt:lpstr>Deep Learning Challenges</vt:lpstr>
      <vt:lpstr>Topics in CIS 5525</vt:lpstr>
      <vt:lpstr>Some Basics in Machine Learning</vt:lpstr>
      <vt:lpstr>Low-rank Decomposition</vt:lpstr>
      <vt:lpstr>Usefulness of Low-rank Decomposition</vt:lpstr>
      <vt:lpstr>Matrix Approx. Comes Into Play!</vt:lpstr>
      <vt:lpstr>Vector norms</vt:lpstr>
      <vt:lpstr>Matrix Norms</vt:lpstr>
      <vt:lpstr>Singular Value Decomposition</vt:lpstr>
      <vt:lpstr>Singular Value Decomposition (cont.)</vt:lpstr>
      <vt:lpstr>SVD Properties</vt:lpstr>
      <vt:lpstr>Truncated SVD</vt:lpstr>
      <vt:lpstr>Low-rank Approximation</vt:lpstr>
      <vt:lpstr>SVD Re-interpretation</vt:lpstr>
      <vt:lpstr>Latent Sematic Indexing</vt:lpstr>
      <vt:lpstr>Pseudo Inverse</vt:lpstr>
      <vt:lpstr>Orthogonal projection</vt:lpstr>
      <vt:lpstr>Eigenvalue Decomposition</vt:lpstr>
      <vt:lpstr>PSD Matrix and Cholesky Factorization</vt:lpstr>
      <vt:lpstr>LU Decomposition</vt:lpstr>
      <vt:lpstr>QR decomposition</vt:lpstr>
      <vt:lpstr>Kernel Methods</vt:lpstr>
      <vt:lpstr>Kernel-based Learning</vt:lpstr>
      <vt:lpstr>Kernel Function</vt:lpstr>
      <vt:lpstr>Eigenvalue Decomposition of the Kernel Matrix </vt:lpstr>
      <vt:lpstr>Manifold Learning</vt:lpstr>
      <vt:lpstr>Mapmaking problem</vt:lpstr>
      <vt:lpstr>Image Examples</vt:lpstr>
      <vt:lpstr>ISOMAP Embedding</vt:lpstr>
      <vt:lpstr>Stochastic Neighborhood Embedding</vt:lpstr>
      <vt:lpstr>Stochastic Neighborhood Embedding</vt:lpstr>
      <vt:lpstr>The Cost Function</vt:lpstr>
      <vt:lpstr>Gradient Updates</vt:lpstr>
      <vt:lpstr>T-SNE</vt:lpstr>
      <vt:lpstr> </vt:lpstr>
      <vt:lpstr>PowerPoint Presentation</vt:lpstr>
      <vt:lpstr>PowerPoint Presentation</vt:lpstr>
      <vt:lpstr>Open problems in SNE</vt:lpstr>
      <vt:lpstr>Time Series Embedding Example</vt:lpstr>
      <vt:lpstr>Impact of perplexity</vt:lpstr>
      <vt:lpstr>The Laplacian Matrix of a Graph</vt:lpstr>
      <vt:lpstr>PowerPoint Presentation</vt:lpstr>
      <vt:lpstr>Graph Signal Processing</vt:lpstr>
      <vt:lpstr>PowerPoint Presentation</vt:lpstr>
      <vt:lpstr>Eigenvalue Decomposition of Laplacian</vt:lpstr>
      <vt:lpstr>Eigenvector of Graph Laplacian</vt:lpstr>
      <vt:lpstr>Graph Signal Processing</vt:lpstr>
      <vt:lpstr>Graph Signal Processing</vt:lpstr>
      <vt:lpstr>Graph Fourier Transform</vt:lpstr>
      <vt:lpstr>Graph Fourier Transform</vt:lpstr>
      <vt:lpstr>Classic Signal Filtering</vt:lpstr>
      <vt:lpstr>Graph Signal Filtering</vt:lpstr>
      <vt:lpstr>Laplacian Smoothing Example</vt:lpstr>
      <vt:lpstr>Image Denoising</vt:lpstr>
      <vt:lpstr>Computer graphics Applications</vt:lpstr>
    </vt:vector>
  </TitlesOfParts>
  <Company>Siemens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zhanka00</dc:creator>
  <cp:lastModifiedBy>Khai T Nguyen</cp:lastModifiedBy>
  <cp:revision>3299</cp:revision>
  <dcterms:created xsi:type="dcterms:W3CDTF">2011-11-14T01:04:32Z</dcterms:created>
  <dcterms:modified xsi:type="dcterms:W3CDTF">2021-02-10T23:28:07Z</dcterms:modified>
</cp:coreProperties>
</file>